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9" r:id="rId5"/>
    <p:sldId id="278" r:id="rId6"/>
    <p:sldId id="280" r:id="rId7"/>
    <p:sldId id="267" r:id="rId8"/>
    <p:sldId id="264" r:id="rId9"/>
    <p:sldId id="265" r:id="rId10"/>
    <p:sldId id="260" r:id="rId11"/>
    <p:sldId id="281" r:id="rId12"/>
    <p:sldId id="282" r:id="rId13"/>
    <p:sldId id="258" r:id="rId14"/>
    <p:sldId id="259" r:id="rId15"/>
    <p:sldId id="262" r:id="rId16"/>
    <p:sldId id="263" r:id="rId17"/>
    <p:sldId id="268" r:id="rId18"/>
    <p:sldId id="269" r:id="rId19"/>
    <p:sldId id="285" r:id="rId20"/>
    <p:sldId id="283" r:id="rId21"/>
    <p:sldId id="284" r:id="rId22"/>
    <p:sldId id="270" r:id="rId23"/>
    <p:sldId id="271" r:id="rId24"/>
    <p:sldId id="272" r:id="rId25"/>
    <p:sldId id="273" r:id="rId26"/>
    <p:sldId id="274" r:id="rId27"/>
    <p:sldId id="275" r:id="rId28"/>
    <p:sldId id="276" r:id="rId29"/>
    <p:sldId id="286" r:id="rId30"/>
    <p:sldId id="287"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p:scale>
          <a:sx n="77" d="100"/>
          <a:sy n="77" d="100"/>
        </p:scale>
        <p:origin x="-2604" y="-8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49106C-1B42-40E4-85DD-B70C17689537}"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tr-TR"/>
        </a:p>
      </dgm:t>
    </dgm:pt>
    <dgm:pt modelId="{38FAEF31-0278-4D2B-BB41-1557ADFB3188}">
      <dgm:prSet phldrT="[Metin]"/>
      <dgm:spPr/>
      <dgm:t>
        <a:bodyPr/>
        <a:lstStyle/>
        <a:p>
          <a:r>
            <a:rPr lang="tr-TR" b="1" dirty="0" smtClean="0">
              <a:latin typeface="Comic Sans MS" pitchFamily="66" charset="0"/>
            </a:rPr>
            <a:t>1)OTORİTER</a:t>
          </a:r>
          <a:endParaRPr lang="tr-TR" b="1" dirty="0">
            <a:latin typeface="Comic Sans MS" pitchFamily="66" charset="0"/>
          </a:endParaRPr>
        </a:p>
      </dgm:t>
    </dgm:pt>
    <dgm:pt modelId="{5DD05DB1-B40B-4998-A37D-AF7F2A89BA2D}" type="parTrans" cxnId="{5504CCAD-E2BF-4495-979E-AD2CC2164D68}">
      <dgm:prSet/>
      <dgm:spPr/>
      <dgm:t>
        <a:bodyPr/>
        <a:lstStyle/>
        <a:p>
          <a:endParaRPr lang="tr-TR"/>
        </a:p>
      </dgm:t>
    </dgm:pt>
    <dgm:pt modelId="{C09DE89B-76F9-43EE-89F9-7433C6A65B80}" type="sibTrans" cxnId="{5504CCAD-E2BF-4495-979E-AD2CC2164D68}">
      <dgm:prSet/>
      <dgm:spPr/>
      <dgm:t>
        <a:bodyPr/>
        <a:lstStyle/>
        <a:p>
          <a:endParaRPr lang="tr-TR"/>
        </a:p>
      </dgm:t>
    </dgm:pt>
    <dgm:pt modelId="{011AD751-C22D-461F-84D7-A1356684B5F1}">
      <dgm:prSet phldrT="[Metin]"/>
      <dgm:spPr/>
      <dgm:t>
        <a:bodyPr/>
        <a:lstStyle/>
        <a:p>
          <a:r>
            <a:rPr lang="tr-TR" b="1" dirty="0" smtClean="0">
              <a:latin typeface="Comic Sans MS" pitchFamily="66" charset="0"/>
            </a:rPr>
            <a:t>2)İLGİSİZ</a:t>
          </a:r>
          <a:endParaRPr lang="tr-TR" b="1" dirty="0">
            <a:latin typeface="Comic Sans MS" pitchFamily="66" charset="0"/>
          </a:endParaRPr>
        </a:p>
      </dgm:t>
    </dgm:pt>
    <dgm:pt modelId="{5CEB3E1A-A337-4CEA-A222-5F8DB96A337D}" type="parTrans" cxnId="{DE09B58E-570B-4038-A921-C6E8585298C9}">
      <dgm:prSet/>
      <dgm:spPr/>
      <dgm:t>
        <a:bodyPr/>
        <a:lstStyle/>
        <a:p>
          <a:endParaRPr lang="tr-TR"/>
        </a:p>
      </dgm:t>
    </dgm:pt>
    <dgm:pt modelId="{5801FB45-A346-445F-BA8E-72610AE28B8B}" type="sibTrans" cxnId="{DE09B58E-570B-4038-A921-C6E8585298C9}">
      <dgm:prSet/>
      <dgm:spPr/>
      <dgm:t>
        <a:bodyPr/>
        <a:lstStyle/>
        <a:p>
          <a:endParaRPr lang="tr-TR"/>
        </a:p>
      </dgm:t>
    </dgm:pt>
    <dgm:pt modelId="{32F424D9-1691-459F-94D8-EF584BBE89E6}">
      <dgm:prSet phldrT="[Metin]"/>
      <dgm:spPr/>
      <dgm:t>
        <a:bodyPr/>
        <a:lstStyle/>
        <a:p>
          <a:r>
            <a:rPr lang="tr-TR" b="1" dirty="0" smtClean="0">
              <a:latin typeface="Comic Sans MS" pitchFamily="66" charset="0"/>
            </a:rPr>
            <a:t>4)TUTARSIZ </a:t>
          </a:r>
          <a:endParaRPr lang="tr-TR" b="1" dirty="0">
            <a:latin typeface="Comic Sans MS" pitchFamily="66" charset="0"/>
          </a:endParaRPr>
        </a:p>
      </dgm:t>
    </dgm:pt>
    <dgm:pt modelId="{C16E4E5F-4737-4CEB-98F6-DF1B362A6F67}" type="parTrans" cxnId="{C633633F-70AF-4568-8743-056E7DF4579B}">
      <dgm:prSet/>
      <dgm:spPr/>
      <dgm:t>
        <a:bodyPr/>
        <a:lstStyle/>
        <a:p>
          <a:endParaRPr lang="tr-TR"/>
        </a:p>
      </dgm:t>
    </dgm:pt>
    <dgm:pt modelId="{93E3A129-D01B-4ACA-A9EA-87840AB70C88}" type="sibTrans" cxnId="{C633633F-70AF-4568-8743-056E7DF4579B}">
      <dgm:prSet/>
      <dgm:spPr/>
      <dgm:t>
        <a:bodyPr/>
        <a:lstStyle/>
        <a:p>
          <a:endParaRPr lang="tr-TR"/>
        </a:p>
      </dgm:t>
    </dgm:pt>
    <dgm:pt modelId="{A7B1C1D9-123E-47BE-AF42-6FC4E4F99C71}">
      <dgm:prSet phldrT="[Metin]"/>
      <dgm:spPr/>
      <dgm:t>
        <a:bodyPr/>
        <a:lstStyle/>
        <a:p>
          <a:r>
            <a:rPr lang="tr-TR" b="1" dirty="0" smtClean="0">
              <a:latin typeface="Comic Sans MS" pitchFamily="66" charset="0"/>
            </a:rPr>
            <a:t>6)MÜKEMMELLİYETÇİ</a:t>
          </a:r>
          <a:endParaRPr lang="tr-TR" b="1" dirty="0">
            <a:latin typeface="Comic Sans MS" pitchFamily="66" charset="0"/>
          </a:endParaRPr>
        </a:p>
      </dgm:t>
    </dgm:pt>
    <dgm:pt modelId="{023E3A9C-81C9-434B-A7E0-BAD8BB209762}" type="parTrans" cxnId="{1256F3ED-20EC-42D7-A560-FDF29BCE0A4B}">
      <dgm:prSet/>
      <dgm:spPr/>
      <dgm:t>
        <a:bodyPr/>
        <a:lstStyle/>
        <a:p>
          <a:endParaRPr lang="tr-TR"/>
        </a:p>
      </dgm:t>
    </dgm:pt>
    <dgm:pt modelId="{E34D6FA5-C6D3-4ABF-A913-C0EF42FC410B}" type="sibTrans" cxnId="{1256F3ED-20EC-42D7-A560-FDF29BCE0A4B}">
      <dgm:prSet/>
      <dgm:spPr/>
      <dgm:t>
        <a:bodyPr/>
        <a:lstStyle/>
        <a:p>
          <a:endParaRPr lang="tr-TR"/>
        </a:p>
      </dgm:t>
    </dgm:pt>
    <dgm:pt modelId="{AE928231-2FB7-449E-969C-D18BBBCDFBDC}">
      <dgm:prSet phldrT="[Metin]"/>
      <dgm:spPr/>
      <dgm:t>
        <a:bodyPr/>
        <a:lstStyle/>
        <a:p>
          <a:r>
            <a:rPr lang="tr-TR" b="1" dirty="0" smtClean="0">
              <a:latin typeface="Comic Sans MS" pitchFamily="66" charset="0"/>
            </a:rPr>
            <a:t>7)DEMOKRATİK</a:t>
          </a:r>
          <a:endParaRPr lang="tr-TR" b="1" dirty="0">
            <a:latin typeface="Comic Sans MS" pitchFamily="66" charset="0"/>
          </a:endParaRPr>
        </a:p>
      </dgm:t>
    </dgm:pt>
    <dgm:pt modelId="{49609BDF-581F-4508-9FEF-A9B9A5074F2B}" type="parTrans" cxnId="{7FA38111-37E2-41B9-AB35-B2181F9B6171}">
      <dgm:prSet/>
      <dgm:spPr/>
      <dgm:t>
        <a:bodyPr/>
        <a:lstStyle/>
        <a:p>
          <a:endParaRPr lang="tr-TR"/>
        </a:p>
      </dgm:t>
    </dgm:pt>
    <dgm:pt modelId="{5168E82C-C4C9-451B-8736-22B12F00CD18}" type="sibTrans" cxnId="{7FA38111-37E2-41B9-AB35-B2181F9B6171}">
      <dgm:prSet/>
      <dgm:spPr/>
      <dgm:t>
        <a:bodyPr/>
        <a:lstStyle/>
        <a:p>
          <a:endParaRPr lang="tr-TR"/>
        </a:p>
      </dgm:t>
    </dgm:pt>
    <dgm:pt modelId="{39079778-781E-4872-B736-60E5092838D7}">
      <dgm:prSet phldrT="[Metin]"/>
      <dgm:spPr/>
      <dgm:t>
        <a:bodyPr/>
        <a:lstStyle/>
        <a:p>
          <a:r>
            <a:rPr lang="tr-TR" b="1" dirty="0" smtClean="0">
              <a:latin typeface="Comic Sans MS" pitchFamily="66" charset="0"/>
            </a:rPr>
            <a:t>3)AŞIRI İZİN VERİCİ</a:t>
          </a:r>
          <a:endParaRPr lang="tr-TR" b="1" dirty="0">
            <a:latin typeface="Comic Sans MS" pitchFamily="66" charset="0"/>
          </a:endParaRPr>
        </a:p>
      </dgm:t>
    </dgm:pt>
    <dgm:pt modelId="{C17C73EE-B2FF-4B78-B879-D9BEEB21E61E}" type="parTrans" cxnId="{7DAA7C0C-A0C0-45C3-AEB5-0AF71A141327}">
      <dgm:prSet/>
      <dgm:spPr/>
      <dgm:t>
        <a:bodyPr/>
        <a:lstStyle/>
        <a:p>
          <a:endParaRPr lang="tr-TR"/>
        </a:p>
      </dgm:t>
    </dgm:pt>
    <dgm:pt modelId="{7E5EE550-7666-4C00-8E48-99FEE309B6F5}" type="sibTrans" cxnId="{7DAA7C0C-A0C0-45C3-AEB5-0AF71A141327}">
      <dgm:prSet/>
      <dgm:spPr/>
      <dgm:t>
        <a:bodyPr/>
        <a:lstStyle/>
        <a:p>
          <a:endParaRPr lang="tr-TR"/>
        </a:p>
      </dgm:t>
    </dgm:pt>
    <dgm:pt modelId="{C997C7CB-FABB-423C-96E2-6395CA3521A1}">
      <dgm:prSet phldrT="[Metin]"/>
      <dgm:spPr/>
      <dgm:t>
        <a:bodyPr/>
        <a:lstStyle/>
        <a:p>
          <a:r>
            <a:rPr lang="tr-TR" b="1" dirty="0" smtClean="0">
              <a:latin typeface="Comic Sans MS" pitchFamily="66" charset="0"/>
            </a:rPr>
            <a:t>5)AŞIRI KORUYUCU</a:t>
          </a:r>
          <a:endParaRPr lang="tr-TR" b="1" dirty="0">
            <a:latin typeface="Comic Sans MS" pitchFamily="66" charset="0"/>
          </a:endParaRPr>
        </a:p>
      </dgm:t>
    </dgm:pt>
    <dgm:pt modelId="{940C7F3B-6BD5-45A1-964D-F6F1B637994B}" type="parTrans" cxnId="{5F2381E6-4A9D-4B67-BAAD-B02C4C721973}">
      <dgm:prSet/>
      <dgm:spPr/>
      <dgm:t>
        <a:bodyPr/>
        <a:lstStyle/>
        <a:p>
          <a:endParaRPr lang="tr-TR"/>
        </a:p>
      </dgm:t>
    </dgm:pt>
    <dgm:pt modelId="{9E6AC15C-30AF-44F5-8F08-5D699BE27872}" type="sibTrans" cxnId="{5F2381E6-4A9D-4B67-BAAD-B02C4C721973}">
      <dgm:prSet/>
      <dgm:spPr/>
      <dgm:t>
        <a:bodyPr/>
        <a:lstStyle/>
        <a:p>
          <a:endParaRPr lang="tr-TR"/>
        </a:p>
      </dgm:t>
    </dgm:pt>
    <dgm:pt modelId="{1194EB1D-8229-4F59-87C2-79C30D9C186A}" type="pres">
      <dgm:prSet presAssocID="{E449106C-1B42-40E4-85DD-B70C17689537}" presName="diagram" presStyleCnt="0">
        <dgm:presLayoutVars>
          <dgm:dir/>
          <dgm:resizeHandles val="exact"/>
        </dgm:presLayoutVars>
      </dgm:prSet>
      <dgm:spPr/>
      <dgm:t>
        <a:bodyPr/>
        <a:lstStyle/>
        <a:p>
          <a:endParaRPr lang="tr-TR"/>
        </a:p>
      </dgm:t>
    </dgm:pt>
    <dgm:pt modelId="{E34D353C-B758-4955-9C2F-371BE143D649}" type="pres">
      <dgm:prSet presAssocID="{38FAEF31-0278-4D2B-BB41-1557ADFB3188}" presName="node" presStyleLbl="node1" presStyleIdx="0" presStyleCnt="7">
        <dgm:presLayoutVars>
          <dgm:bulletEnabled val="1"/>
        </dgm:presLayoutVars>
      </dgm:prSet>
      <dgm:spPr/>
      <dgm:t>
        <a:bodyPr/>
        <a:lstStyle/>
        <a:p>
          <a:endParaRPr lang="tr-TR"/>
        </a:p>
      </dgm:t>
    </dgm:pt>
    <dgm:pt modelId="{3D6BFA63-7FCE-40F6-BB83-6D84339D4575}" type="pres">
      <dgm:prSet presAssocID="{C09DE89B-76F9-43EE-89F9-7433C6A65B80}" presName="sibTrans" presStyleCnt="0"/>
      <dgm:spPr/>
    </dgm:pt>
    <dgm:pt modelId="{7E72F460-56CC-419F-B3C4-11B50520739D}" type="pres">
      <dgm:prSet presAssocID="{011AD751-C22D-461F-84D7-A1356684B5F1}" presName="node" presStyleLbl="node1" presStyleIdx="1" presStyleCnt="7">
        <dgm:presLayoutVars>
          <dgm:bulletEnabled val="1"/>
        </dgm:presLayoutVars>
      </dgm:prSet>
      <dgm:spPr/>
      <dgm:t>
        <a:bodyPr/>
        <a:lstStyle/>
        <a:p>
          <a:endParaRPr lang="tr-TR"/>
        </a:p>
      </dgm:t>
    </dgm:pt>
    <dgm:pt modelId="{9FB6E98F-C4B4-4585-9BF7-4ED78DE26EF7}" type="pres">
      <dgm:prSet presAssocID="{5801FB45-A346-445F-BA8E-72610AE28B8B}" presName="sibTrans" presStyleCnt="0"/>
      <dgm:spPr/>
    </dgm:pt>
    <dgm:pt modelId="{A53975D3-8B00-4A5A-A902-0102867BC6B9}" type="pres">
      <dgm:prSet presAssocID="{39079778-781E-4872-B736-60E5092838D7}" presName="node" presStyleLbl="node1" presStyleIdx="2" presStyleCnt="7">
        <dgm:presLayoutVars>
          <dgm:bulletEnabled val="1"/>
        </dgm:presLayoutVars>
      </dgm:prSet>
      <dgm:spPr/>
      <dgm:t>
        <a:bodyPr/>
        <a:lstStyle/>
        <a:p>
          <a:endParaRPr lang="tr-TR"/>
        </a:p>
      </dgm:t>
    </dgm:pt>
    <dgm:pt modelId="{AD83AEBE-5EBB-4111-8BC9-92BD3A018CDA}" type="pres">
      <dgm:prSet presAssocID="{7E5EE550-7666-4C00-8E48-99FEE309B6F5}" presName="sibTrans" presStyleCnt="0"/>
      <dgm:spPr/>
    </dgm:pt>
    <dgm:pt modelId="{04229B70-7EF3-41AE-8371-4E44A1652564}" type="pres">
      <dgm:prSet presAssocID="{32F424D9-1691-459F-94D8-EF584BBE89E6}" presName="node" presStyleLbl="node1" presStyleIdx="3" presStyleCnt="7">
        <dgm:presLayoutVars>
          <dgm:bulletEnabled val="1"/>
        </dgm:presLayoutVars>
      </dgm:prSet>
      <dgm:spPr/>
      <dgm:t>
        <a:bodyPr/>
        <a:lstStyle/>
        <a:p>
          <a:endParaRPr lang="tr-TR"/>
        </a:p>
      </dgm:t>
    </dgm:pt>
    <dgm:pt modelId="{5918728B-E6A3-4804-896C-BCC0E7743F3B}" type="pres">
      <dgm:prSet presAssocID="{93E3A129-D01B-4ACA-A9EA-87840AB70C88}" presName="sibTrans" presStyleCnt="0"/>
      <dgm:spPr/>
    </dgm:pt>
    <dgm:pt modelId="{74FD2703-7C67-4239-A0FB-4D37BB5B9365}" type="pres">
      <dgm:prSet presAssocID="{C997C7CB-FABB-423C-96E2-6395CA3521A1}" presName="node" presStyleLbl="node1" presStyleIdx="4" presStyleCnt="7">
        <dgm:presLayoutVars>
          <dgm:bulletEnabled val="1"/>
        </dgm:presLayoutVars>
      </dgm:prSet>
      <dgm:spPr/>
      <dgm:t>
        <a:bodyPr/>
        <a:lstStyle/>
        <a:p>
          <a:endParaRPr lang="tr-TR"/>
        </a:p>
      </dgm:t>
    </dgm:pt>
    <dgm:pt modelId="{CF416B9F-D405-4CD1-8C30-C7C752F2275A}" type="pres">
      <dgm:prSet presAssocID="{9E6AC15C-30AF-44F5-8F08-5D699BE27872}" presName="sibTrans" presStyleCnt="0"/>
      <dgm:spPr/>
    </dgm:pt>
    <dgm:pt modelId="{A29E5C3A-84BD-4363-8F48-8A233AC677D2}" type="pres">
      <dgm:prSet presAssocID="{A7B1C1D9-123E-47BE-AF42-6FC4E4F99C71}" presName="node" presStyleLbl="node1" presStyleIdx="5" presStyleCnt="7">
        <dgm:presLayoutVars>
          <dgm:bulletEnabled val="1"/>
        </dgm:presLayoutVars>
      </dgm:prSet>
      <dgm:spPr/>
      <dgm:t>
        <a:bodyPr/>
        <a:lstStyle/>
        <a:p>
          <a:endParaRPr lang="tr-TR"/>
        </a:p>
      </dgm:t>
    </dgm:pt>
    <dgm:pt modelId="{2EAA60EB-3FE3-4E60-8C17-3F9AFA14B215}" type="pres">
      <dgm:prSet presAssocID="{E34D6FA5-C6D3-4ABF-A913-C0EF42FC410B}" presName="sibTrans" presStyleCnt="0"/>
      <dgm:spPr/>
    </dgm:pt>
    <dgm:pt modelId="{11FA5B16-2ECB-4231-93B7-6C1338DCAB25}" type="pres">
      <dgm:prSet presAssocID="{AE928231-2FB7-449E-969C-D18BBBCDFBDC}" presName="node" presStyleLbl="node1" presStyleIdx="6" presStyleCnt="7">
        <dgm:presLayoutVars>
          <dgm:bulletEnabled val="1"/>
        </dgm:presLayoutVars>
      </dgm:prSet>
      <dgm:spPr/>
      <dgm:t>
        <a:bodyPr/>
        <a:lstStyle/>
        <a:p>
          <a:endParaRPr lang="tr-TR"/>
        </a:p>
      </dgm:t>
    </dgm:pt>
  </dgm:ptLst>
  <dgm:cxnLst>
    <dgm:cxn modelId="{7FA38111-37E2-41B9-AB35-B2181F9B6171}" srcId="{E449106C-1B42-40E4-85DD-B70C17689537}" destId="{AE928231-2FB7-449E-969C-D18BBBCDFBDC}" srcOrd="6" destOrd="0" parTransId="{49609BDF-581F-4508-9FEF-A9B9A5074F2B}" sibTransId="{5168E82C-C4C9-451B-8736-22B12F00CD18}"/>
    <dgm:cxn modelId="{6705A729-22DA-40A9-B29E-9836BA248240}" type="presOf" srcId="{011AD751-C22D-461F-84D7-A1356684B5F1}" destId="{7E72F460-56CC-419F-B3C4-11B50520739D}" srcOrd="0" destOrd="0" presId="urn:microsoft.com/office/officeart/2005/8/layout/default"/>
    <dgm:cxn modelId="{DE09B58E-570B-4038-A921-C6E8585298C9}" srcId="{E449106C-1B42-40E4-85DD-B70C17689537}" destId="{011AD751-C22D-461F-84D7-A1356684B5F1}" srcOrd="1" destOrd="0" parTransId="{5CEB3E1A-A337-4CEA-A222-5F8DB96A337D}" sibTransId="{5801FB45-A346-445F-BA8E-72610AE28B8B}"/>
    <dgm:cxn modelId="{C633633F-70AF-4568-8743-056E7DF4579B}" srcId="{E449106C-1B42-40E4-85DD-B70C17689537}" destId="{32F424D9-1691-459F-94D8-EF584BBE89E6}" srcOrd="3" destOrd="0" parTransId="{C16E4E5F-4737-4CEB-98F6-DF1B362A6F67}" sibTransId="{93E3A129-D01B-4ACA-A9EA-87840AB70C88}"/>
    <dgm:cxn modelId="{7EE4B80B-D5C0-485E-8D47-6FA3B1A4562F}" type="presOf" srcId="{E449106C-1B42-40E4-85DD-B70C17689537}" destId="{1194EB1D-8229-4F59-87C2-79C30D9C186A}" srcOrd="0" destOrd="0" presId="urn:microsoft.com/office/officeart/2005/8/layout/default"/>
    <dgm:cxn modelId="{5FF8FA3D-D9B8-46B9-9876-BE6B0DA3FF20}" type="presOf" srcId="{39079778-781E-4872-B736-60E5092838D7}" destId="{A53975D3-8B00-4A5A-A902-0102867BC6B9}" srcOrd="0" destOrd="0" presId="urn:microsoft.com/office/officeart/2005/8/layout/default"/>
    <dgm:cxn modelId="{B3B819EA-3B85-47EE-86EF-B31C355A0CE4}" type="presOf" srcId="{32F424D9-1691-459F-94D8-EF584BBE89E6}" destId="{04229B70-7EF3-41AE-8371-4E44A1652564}" srcOrd="0" destOrd="0" presId="urn:microsoft.com/office/officeart/2005/8/layout/default"/>
    <dgm:cxn modelId="{5F2381E6-4A9D-4B67-BAAD-B02C4C721973}" srcId="{E449106C-1B42-40E4-85DD-B70C17689537}" destId="{C997C7CB-FABB-423C-96E2-6395CA3521A1}" srcOrd="4" destOrd="0" parTransId="{940C7F3B-6BD5-45A1-964D-F6F1B637994B}" sibTransId="{9E6AC15C-30AF-44F5-8F08-5D699BE27872}"/>
    <dgm:cxn modelId="{6A8F4238-D80D-4AD9-8DAD-421C4D411C98}" type="presOf" srcId="{38FAEF31-0278-4D2B-BB41-1557ADFB3188}" destId="{E34D353C-B758-4955-9C2F-371BE143D649}" srcOrd="0" destOrd="0" presId="urn:microsoft.com/office/officeart/2005/8/layout/default"/>
    <dgm:cxn modelId="{2F04E70A-F508-4B60-86F8-6C3EDCB12470}" type="presOf" srcId="{C997C7CB-FABB-423C-96E2-6395CA3521A1}" destId="{74FD2703-7C67-4239-A0FB-4D37BB5B9365}" srcOrd="0" destOrd="0" presId="urn:microsoft.com/office/officeart/2005/8/layout/default"/>
    <dgm:cxn modelId="{E1A26987-61FE-40B7-9AE5-4241A46DC4A7}" type="presOf" srcId="{AE928231-2FB7-449E-969C-D18BBBCDFBDC}" destId="{11FA5B16-2ECB-4231-93B7-6C1338DCAB25}" srcOrd="0" destOrd="0" presId="urn:microsoft.com/office/officeart/2005/8/layout/default"/>
    <dgm:cxn modelId="{1256F3ED-20EC-42D7-A560-FDF29BCE0A4B}" srcId="{E449106C-1B42-40E4-85DD-B70C17689537}" destId="{A7B1C1D9-123E-47BE-AF42-6FC4E4F99C71}" srcOrd="5" destOrd="0" parTransId="{023E3A9C-81C9-434B-A7E0-BAD8BB209762}" sibTransId="{E34D6FA5-C6D3-4ABF-A913-C0EF42FC410B}"/>
    <dgm:cxn modelId="{5504CCAD-E2BF-4495-979E-AD2CC2164D68}" srcId="{E449106C-1B42-40E4-85DD-B70C17689537}" destId="{38FAEF31-0278-4D2B-BB41-1557ADFB3188}" srcOrd="0" destOrd="0" parTransId="{5DD05DB1-B40B-4998-A37D-AF7F2A89BA2D}" sibTransId="{C09DE89B-76F9-43EE-89F9-7433C6A65B80}"/>
    <dgm:cxn modelId="{7DAA7C0C-A0C0-45C3-AEB5-0AF71A141327}" srcId="{E449106C-1B42-40E4-85DD-B70C17689537}" destId="{39079778-781E-4872-B736-60E5092838D7}" srcOrd="2" destOrd="0" parTransId="{C17C73EE-B2FF-4B78-B879-D9BEEB21E61E}" sibTransId="{7E5EE550-7666-4C00-8E48-99FEE309B6F5}"/>
    <dgm:cxn modelId="{DDBD6037-C0F2-4770-A056-E8CF9114C356}" type="presOf" srcId="{A7B1C1D9-123E-47BE-AF42-6FC4E4F99C71}" destId="{A29E5C3A-84BD-4363-8F48-8A233AC677D2}" srcOrd="0" destOrd="0" presId="urn:microsoft.com/office/officeart/2005/8/layout/default"/>
    <dgm:cxn modelId="{764AB845-08D8-47FD-8E27-D5EED1B7582A}" type="presParOf" srcId="{1194EB1D-8229-4F59-87C2-79C30D9C186A}" destId="{E34D353C-B758-4955-9C2F-371BE143D649}" srcOrd="0" destOrd="0" presId="urn:microsoft.com/office/officeart/2005/8/layout/default"/>
    <dgm:cxn modelId="{43FEAE7A-3A89-40B3-A93C-54E5A9E13352}" type="presParOf" srcId="{1194EB1D-8229-4F59-87C2-79C30D9C186A}" destId="{3D6BFA63-7FCE-40F6-BB83-6D84339D4575}" srcOrd="1" destOrd="0" presId="urn:microsoft.com/office/officeart/2005/8/layout/default"/>
    <dgm:cxn modelId="{B2591603-582E-495B-A4A0-9CAAB7F9E7B2}" type="presParOf" srcId="{1194EB1D-8229-4F59-87C2-79C30D9C186A}" destId="{7E72F460-56CC-419F-B3C4-11B50520739D}" srcOrd="2" destOrd="0" presId="urn:microsoft.com/office/officeart/2005/8/layout/default"/>
    <dgm:cxn modelId="{6B2E2894-A4DA-4966-8758-8CBE55370F83}" type="presParOf" srcId="{1194EB1D-8229-4F59-87C2-79C30D9C186A}" destId="{9FB6E98F-C4B4-4585-9BF7-4ED78DE26EF7}" srcOrd="3" destOrd="0" presId="urn:microsoft.com/office/officeart/2005/8/layout/default"/>
    <dgm:cxn modelId="{A18EA1EB-5A75-43F4-B016-81033BF97BC2}" type="presParOf" srcId="{1194EB1D-8229-4F59-87C2-79C30D9C186A}" destId="{A53975D3-8B00-4A5A-A902-0102867BC6B9}" srcOrd="4" destOrd="0" presId="urn:microsoft.com/office/officeart/2005/8/layout/default"/>
    <dgm:cxn modelId="{DBD529E2-A090-434A-8B2C-BA9E56CD0777}" type="presParOf" srcId="{1194EB1D-8229-4F59-87C2-79C30D9C186A}" destId="{AD83AEBE-5EBB-4111-8BC9-92BD3A018CDA}" srcOrd="5" destOrd="0" presId="urn:microsoft.com/office/officeart/2005/8/layout/default"/>
    <dgm:cxn modelId="{7493A099-5EF4-4E11-BF3D-03167CCFC512}" type="presParOf" srcId="{1194EB1D-8229-4F59-87C2-79C30D9C186A}" destId="{04229B70-7EF3-41AE-8371-4E44A1652564}" srcOrd="6" destOrd="0" presId="urn:microsoft.com/office/officeart/2005/8/layout/default"/>
    <dgm:cxn modelId="{6522BD93-3D64-4EEE-8088-2170FAA61F75}" type="presParOf" srcId="{1194EB1D-8229-4F59-87C2-79C30D9C186A}" destId="{5918728B-E6A3-4804-896C-BCC0E7743F3B}" srcOrd="7" destOrd="0" presId="urn:microsoft.com/office/officeart/2005/8/layout/default"/>
    <dgm:cxn modelId="{C88ED4CA-F656-4C29-8498-1688DFE13323}" type="presParOf" srcId="{1194EB1D-8229-4F59-87C2-79C30D9C186A}" destId="{74FD2703-7C67-4239-A0FB-4D37BB5B9365}" srcOrd="8" destOrd="0" presId="urn:microsoft.com/office/officeart/2005/8/layout/default"/>
    <dgm:cxn modelId="{541B7F54-CB8C-4DA4-A8EB-1E556FF58922}" type="presParOf" srcId="{1194EB1D-8229-4F59-87C2-79C30D9C186A}" destId="{CF416B9F-D405-4CD1-8C30-C7C752F2275A}" srcOrd="9" destOrd="0" presId="urn:microsoft.com/office/officeart/2005/8/layout/default"/>
    <dgm:cxn modelId="{023E5265-A51E-4907-B8BC-9E80A4C89830}" type="presParOf" srcId="{1194EB1D-8229-4F59-87C2-79C30D9C186A}" destId="{A29E5C3A-84BD-4363-8F48-8A233AC677D2}" srcOrd="10" destOrd="0" presId="urn:microsoft.com/office/officeart/2005/8/layout/default"/>
    <dgm:cxn modelId="{4406392A-E0CF-489B-86C2-32A7323B4C61}" type="presParOf" srcId="{1194EB1D-8229-4F59-87C2-79C30D9C186A}" destId="{2EAA60EB-3FE3-4E60-8C17-3F9AFA14B215}" srcOrd="11" destOrd="0" presId="urn:microsoft.com/office/officeart/2005/8/layout/default"/>
    <dgm:cxn modelId="{4A9A4044-7599-4E52-8912-05035A2B7D41}" type="presParOf" srcId="{1194EB1D-8229-4F59-87C2-79C30D9C186A}" destId="{11FA5B16-2ECB-4231-93B7-6C1338DCAB25}" srcOrd="12"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4D353C-B758-4955-9C2F-371BE143D649}">
      <dsp:nvSpPr>
        <dsp:cNvPr id="0" name=""/>
        <dsp:cNvSpPr/>
      </dsp:nvSpPr>
      <dsp:spPr>
        <a:xfrm>
          <a:off x="0" y="223456"/>
          <a:ext cx="2745304" cy="164718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1)OTORİTER</a:t>
          </a:r>
          <a:endParaRPr lang="tr-TR" sz="1800" b="1" kern="1200" dirty="0">
            <a:latin typeface="Comic Sans MS" pitchFamily="66" charset="0"/>
          </a:endParaRPr>
        </a:p>
      </dsp:txBody>
      <dsp:txXfrm>
        <a:off x="0" y="223456"/>
        <a:ext cx="2745304" cy="1647182"/>
      </dsp:txXfrm>
    </dsp:sp>
    <dsp:sp modelId="{7E72F460-56CC-419F-B3C4-11B50520739D}">
      <dsp:nvSpPr>
        <dsp:cNvPr id="0" name=""/>
        <dsp:cNvSpPr/>
      </dsp:nvSpPr>
      <dsp:spPr>
        <a:xfrm>
          <a:off x="3019835" y="223456"/>
          <a:ext cx="2745304" cy="164718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2)İLGİSİZ</a:t>
          </a:r>
          <a:endParaRPr lang="tr-TR" sz="1800" b="1" kern="1200" dirty="0">
            <a:latin typeface="Comic Sans MS" pitchFamily="66" charset="0"/>
          </a:endParaRPr>
        </a:p>
      </dsp:txBody>
      <dsp:txXfrm>
        <a:off x="3019835" y="223456"/>
        <a:ext cx="2745304" cy="1647182"/>
      </dsp:txXfrm>
    </dsp:sp>
    <dsp:sp modelId="{A53975D3-8B00-4A5A-A902-0102867BC6B9}">
      <dsp:nvSpPr>
        <dsp:cNvPr id="0" name=""/>
        <dsp:cNvSpPr/>
      </dsp:nvSpPr>
      <dsp:spPr>
        <a:xfrm>
          <a:off x="6039670" y="223456"/>
          <a:ext cx="2745304" cy="164718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3)AŞIRI İZİN VERİCİ</a:t>
          </a:r>
          <a:endParaRPr lang="tr-TR" sz="1800" b="1" kern="1200" dirty="0">
            <a:latin typeface="Comic Sans MS" pitchFamily="66" charset="0"/>
          </a:endParaRPr>
        </a:p>
      </dsp:txBody>
      <dsp:txXfrm>
        <a:off x="6039670" y="223456"/>
        <a:ext cx="2745304" cy="1647182"/>
      </dsp:txXfrm>
    </dsp:sp>
    <dsp:sp modelId="{04229B70-7EF3-41AE-8371-4E44A1652564}">
      <dsp:nvSpPr>
        <dsp:cNvPr id="0" name=""/>
        <dsp:cNvSpPr/>
      </dsp:nvSpPr>
      <dsp:spPr>
        <a:xfrm>
          <a:off x="0" y="2145170"/>
          <a:ext cx="2745304" cy="164718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4)TUTARSIZ </a:t>
          </a:r>
          <a:endParaRPr lang="tr-TR" sz="1800" b="1" kern="1200" dirty="0">
            <a:latin typeface="Comic Sans MS" pitchFamily="66" charset="0"/>
          </a:endParaRPr>
        </a:p>
      </dsp:txBody>
      <dsp:txXfrm>
        <a:off x="0" y="2145170"/>
        <a:ext cx="2745304" cy="1647182"/>
      </dsp:txXfrm>
    </dsp:sp>
    <dsp:sp modelId="{74FD2703-7C67-4239-A0FB-4D37BB5B9365}">
      <dsp:nvSpPr>
        <dsp:cNvPr id="0" name=""/>
        <dsp:cNvSpPr/>
      </dsp:nvSpPr>
      <dsp:spPr>
        <a:xfrm>
          <a:off x="3019835" y="2145170"/>
          <a:ext cx="2745304" cy="1647182"/>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5)AŞIRI KORUYUCU</a:t>
          </a:r>
          <a:endParaRPr lang="tr-TR" sz="1800" b="1" kern="1200" dirty="0">
            <a:latin typeface="Comic Sans MS" pitchFamily="66" charset="0"/>
          </a:endParaRPr>
        </a:p>
      </dsp:txBody>
      <dsp:txXfrm>
        <a:off x="3019835" y="2145170"/>
        <a:ext cx="2745304" cy="1647182"/>
      </dsp:txXfrm>
    </dsp:sp>
    <dsp:sp modelId="{A29E5C3A-84BD-4363-8F48-8A233AC677D2}">
      <dsp:nvSpPr>
        <dsp:cNvPr id="0" name=""/>
        <dsp:cNvSpPr/>
      </dsp:nvSpPr>
      <dsp:spPr>
        <a:xfrm>
          <a:off x="6039670" y="2145170"/>
          <a:ext cx="2745304" cy="164718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6)MÜKEMMELLİYETÇİ</a:t>
          </a:r>
          <a:endParaRPr lang="tr-TR" sz="1800" b="1" kern="1200" dirty="0">
            <a:latin typeface="Comic Sans MS" pitchFamily="66" charset="0"/>
          </a:endParaRPr>
        </a:p>
      </dsp:txBody>
      <dsp:txXfrm>
        <a:off x="6039670" y="2145170"/>
        <a:ext cx="2745304" cy="1647182"/>
      </dsp:txXfrm>
    </dsp:sp>
    <dsp:sp modelId="{11FA5B16-2ECB-4231-93B7-6C1338DCAB25}">
      <dsp:nvSpPr>
        <dsp:cNvPr id="0" name=""/>
        <dsp:cNvSpPr/>
      </dsp:nvSpPr>
      <dsp:spPr>
        <a:xfrm>
          <a:off x="3019835" y="4066883"/>
          <a:ext cx="2745304" cy="164718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latin typeface="Comic Sans MS" pitchFamily="66" charset="0"/>
            </a:rPr>
            <a:t>7)DEMOKRATİK</a:t>
          </a:r>
          <a:endParaRPr lang="tr-TR" sz="1800" b="1" kern="1200" dirty="0">
            <a:latin typeface="Comic Sans MS" pitchFamily="66" charset="0"/>
          </a:endParaRPr>
        </a:p>
      </dsp:txBody>
      <dsp:txXfrm>
        <a:off x="3019835" y="4066883"/>
        <a:ext cx="2745304" cy="164718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5400" b="1" dirty="0" smtClean="0">
                <a:solidFill>
                  <a:schemeClr val="accent2">
                    <a:lumMod val="75000"/>
                  </a:schemeClr>
                </a:solidFill>
                <a:latin typeface="Comic Sans MS" pitchFamily="66" charset="0"/>
              </a:rPr>
              <a:t>ÖĞRENCİ DAVRANIŞ ŞEKİLLERİ</a:t>
            </a:r>
            <a:endParaRPr lang="tr-TR" sz="5400" b="1" dirty="0">
              <a:solidFill>
                <a:schemeClr val="accent2">
                  <a:lumMod val="75000"/>
                </a:schemeClr>
              </a:solidFill>
              <a:latin typeface="Comic Sans MS" pitchFamily="66" charset="0"/>
            </a:endParaRPr>
          </a:p>
        </p:txBody>
      </p:sp>
      <p:pic>
        <p:nvPicPr>
          <p:cNvPr id="27649" name="Picture 1" descr="C:\Users\pelin\Desktop\indir (3).jpg"/>
          <p:cNvPicPr>
            <a:picLocks noChangeAspect="1" noChangeArrowheads="1"/>
          </p:cNvPicPr>
          <p:nvPr/>
        </p:nvPicPr>
        <p:blipFill>
          <a:blip r:embed="rId2" cstate="print"/>
          <a:srcRect/>
          <a:stretch>
            <a:fillRect/>
          </a:stretch>
        </p:blipFill>
        <p:spPr bwMode="auto">
          <a:xfrm>
            <a:off x="1043608" y="4077072"/>
            <a:ext cx="2143125" cy="2143125"/>
          </a:xfrm>
          <a:prstGeom prst="rect">
            <a:avLst/>
          </a:prstGeom>
          <a:noFill/>
        </p:spPr>
      </p:pic>
      <p:pic>
        <p:nvPicPr>
          <p:cNvPr id="27650" name="Picture 2" descr="C:\Users\pelin\Desktop\öğrenci.jpg"/>
          <p:cNvPicPr>
            <a:picLocks noChangeAspect="1" noChangeArrowheads="1"/>
          </p:cNvPicPr>
          <p:nvPr/>
        </p:nvPicPr>
        <p:blipFill>
          <a:blip r:embed="rId3" cstate="print"/>
          <a:srcRect/>
          <a:stretch>
            <a:fillRect/>
          </a:stretch>
        </p:blipFill>
        <p:spPr bwMode="auto">
          <a:xfrm>
            <a:off x="6444208" y="3933056"/>
            <a:ext cx="2016224" cy="245993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229600" cy="1143000"/>
          </a:xfrm>
        </p:spPr>
        <p:txBody>
          <a:bodyPr>
            <a:normAutofit fontScale="90000"/>
          </a:bodyPr>
          <a:lstStyle/>
          <a:p>
            <a:r>
              <a:rPr lang="tr-TR" b="1" dirty="0" smtClean="0">
                <a:solidFill>
                  <a:schemeClr val="accent2">
                    <a:lumMod val="75000"/>
                  </a:schemeClr>
                </a:solidFill>
                <a:latin typeface="Comic Sans MS" pitchFamily="66" charset="0"/>
              </a:rPr>
              <a:t>3) AŞIRI İZİN VERİCİ ANNE-BABA TUTUMU</a:t>
            </a:r>
            <a:endParaRPr lang="tr-TR"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a:xfrm>
            <a:off x="539552" y="2276872"/>
            <a:ext cx="8136904" cy="3600400"/>
          </a:xfrm>
        </p:spPr>
        <p:txBody>
          <a:bodyPr/>
          <a:lstStyle/>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Bu tip anne babalar çocuklarının isteklerini sürekli yerine getirmeye çalışırlar.</a:t>
            </a:r>
          </a:p>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Disiplin yok denecek kadar azdır.</a:t>
            </a:r>
          </a:p>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 davranışları olumsuz da olsa hoşgörüyle karşılanır.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764704"/>
            <a:ext cx="4680520" cy="4752528"/>
          </a:xfrm>
        </p:spPr>
        <p:txBody>
          <a:bodyPr>
            <a:normAutofit fontScale="92500" lnSpcReduction="10000"/>
          </a:bodyPr>
          <a:lstStyle/>
          <a:p>
            <a:pPr marL="341313" indent="-341313" algn="ctr">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rPr>
              <a:t>Bu tavırda çocuk nasıl davranır?</a:t>
            </a:r>
          </a:p>
          <a:p>
            <a:pPr marL="341313" indent="-341313">
              <a:spcBef>
                <a:spcPts val="5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Aşırı hoşgörünün getirdiği sınırsızlık,sorumsuzluk ve bencillik görülür.</a:t>
            </a:r>
          </a:p>
          <a:p>
            <a:pPr marL="341313" indent="-341313">
              <a:spcBef>
                <a:spcPts val="5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Bir süre sonra evi çocuk yönetir.</a:t>
            </a:r>
          </a:p>
          <a:p>
            <a:pPr marL="341313" indent="-341313">
              <a:spcBef>
                <a:spcPts val="500"/>
              </a:spcBef>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Sosyal uyumda güçlük çektiklerinden mutsuz bir yetişkin adayıdır.</a:t>
            </a:r>
          </a:p>
          <a:p>
            <a:endParaRPr lang="tr-TR" dirty="0"/>
          </a:p>
        </p:txBody>
      </p:sp>
      <p:pic>
        <p:nvPicPr>
          <p:cNvPr id="2050" name="Picture 2" descr="C:\Users\pelin\Desktop\images (5).jpg"/>
          <p:cNvPicPr>
            <a:picLocks noChangeAspect="1" noChangeArrowheads="1"/>
          </p:cNvPicPr>
          <p:nvPr/>
        </p:nvPicPr>
        <p:blipFill>
          <a:blip r:embed="rId2" cstate="print"/>
          <a:srcRect/>
          <a:stretch>
            <a:fillRect/>
          </a:stretch>
        </p:blipFill>
        <p:spPr bwMode="auto">
          <a:xfrm>
            <a:off x="5436096" y="1052736"/>
            <a:ext cx="3456384" cy="381642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2">
                    <a:lumMod val="75000"/>
                  </a:schemeClr>
                </a:solidFill>
                <a:latin typeface="Comic Sans MS" pitchFamily="66" charset="0"/>
              </a:rPr>
              <a:t>4)TUTARSIZ ANNE-BABA TUTUMU</a:t>
            </a:r>
            <a:endParaRPr lang="tr-TR"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p:txBody>
          <a:bodyPr/>
          <a:lstStyle/>
          <a:p>
            <a:pPr marL="341313" indent="-341313">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Bu tip ailelerde disiplin vardır ama belirsizdir</a:t>
            </a:r>
          </a:p>
          <a:p>
            <a:pPr marL="341313" indent="-341313">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Tutarsızlık anne babanın çok farklı eğitim anlayışına sahip olmasından kaynaklanabilir.</a:t>
            </a:r>
          </a:p>
          <a:p>
            <a:pPr marL="341313" indent="-341313" algn="ctr">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rPr>
              <a:t>Bu tavırda çocuk nasıl davranır?</a:t>
            </a:r>
          </a:p>
          <a:p>
            <a:pPr marL="341313" indent="-341313">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Yetişkinliğinde davranışlarını çevresindekilere göre ayarlar</a:t>
            </a:r>
          </a:p>
          <a:p>
            <a:pPr marL="341313" indent="-341313">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Sürekli tedirginlik ve gerginlik yaşar.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1"/>
            <a:ext cx="7211144" cy="1684784"/>
          </a:xfrm>
        </p:spPr>
        <p:txBody>
          <a:bodyPr>
            <a:normAutofit fontScale="70000" lnSpcReduction="20000"/>
          </a:bodyPr>
          <a:lstStyle/>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Bu tip anne babalar çocuğa gerektiğinden fazla kontrol ve özen gösterirler.</a:t>
            </a:r>
          </a:p>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Çocuklarına sorumluluk vermezler.</a:t>
            </a:r>
          </a:p>
          <a:p>
            <a:pPr marL="341313" indent="-341313">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Çocuğunun yapacağı işleri onun adına kendisi yapar.</a:t>
            </a:r>
          </a:p>
          <a:p>
            <a:endParaRPr lang="tr-TR" dirty="0"/>
          </a:p>
        </p:txBody>
      </p:sp>
      <p:sp>
        <p:nvSpPr>
          <p:cNvPr id="4"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dirty="0" smtClean="0">
                <a:solidFill>
                  <a:schemeClr val="accent2">
                    <a:lumMod val="75000"/>
                  </a:schemeClr>
                </a:solidFill>
                <a:latin typeface="Comic Sans MS" pitchFamily="66" charset="0"/>
              </a:rPr>
              <a:t>5)AŞIRI KORUYUCU ANNE-BABA TUTUMU</a:t>
            </a:r>
          </a:p>
        </p:txBody>
      </p:sp>
      <p:pic>
        <p:nvPicPr>
          <p:cNvPr id="15361" name="Picture 1" descr="C:\Users\pelin\Desktop\images (1).jpg"/>
          <p:cNvPicPr>
            <a:picLocks noChangeAspect="1" noChangeArrowheads="1"/>
          </p:cNvPicPr>
          <p:nvPr/>
        </p:nvPicPr>
        <p:blipFill>
          <a:blip r:embed="rId2" cstate="print"/>
          <a:srcRect/>
          <a:stretch>
            <a:fillRect/>
          </a:stretch>
        </p:blipFill>
        <p:spPr bwMode="auto">
          <a:xfrm>
            <a:off x="1763688" y="3645024"/>
            <a:ext cx="5256584" cy="23042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980728"/>
            <a:ext cx="7416824" cy="4525963"/>
          </a:xfrm>
        </p:spPr>
        <p:txBody>
          <a:bodyPr>
            <a:normAutofit/>
          </a:bodyPr>
          <a:lstStyle/>
          <a:p>
            <a:pPr marL="341313" indent="-341313" algn="ctr">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latin typeface="Comic Sans MS" pitchFamily="66" charset="0"/>
              </a:rPr>
              <a:t>Bu tavırda çocuk nasıl davranır</a:t>
            </a:r>
            <a:r>
              <a:rPr lang="tr-TR" b="1" dirty="0" smtClean="0">
                <a:solidFill>
                  <a:schemeClr val="accent2">
                    <a:lumMod val="75000"/>
                  </a:schemeClr>
                </a:solidFill>
              </a:rPr>
              <a:t>?</a:t>
            </a:r>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çocuk çevresindeki kişilere aşırı bağımlı</a:t>
            </a:r>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kendisine güveni olmayan</a:t>
            </a:r>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duygusal kırıklıkları olan bir kişiliğe sahip olur</a:t>
            </a:r>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bağımlı olan çocuk içe kapanıktır</a:t>
            </a:r>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utangaçtır.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solidFill>
                  <a:schemeClr val="accent2">
                    <a:lumMod val="75000"/>
                  </a:schemeClr>
                </a:solidFill>
                <a:latin typeface="Comic Sans MS" pitchFamily="66" charset="0"/>
              </a:rPr>
              <a:t>6) MÜKEMELLİYETÇİ ANNE-BABA TUTUMU</a:t>
            </a:r>
            <a:endParaRPr lang="tr-TR" sz="3600"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a:xfrm>
            <a:off x="395536" y="1772816"/>
            <a:ext cx="4258816" cy="3960440"/>
          </a:xfrm>
        </p:spPr>
        <p:txBody>
          <a:bodyPr>
            <a:normAutofit fontScale="92500"/>
          </a:bodyPr>
          <a:lstStyle/>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Bu tip anne babalar çocuklarından en iyisini bekler, kendi gerçekleştiremediği yaşantıları çocuklarının gerçekleştirmesini ister.</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Çocuklarını olduğu gibi kabul etmezler, kural ve kalıpları vardır.</a:t>
            </a:r>
          </a:p>
          <a:p>
            <a:pPr>
              <a:buNone/>
            </a:pPr>
            <a:endParaRPr lang="tr-TR" dirty="0"/>
          </a:p>
        </p:txBody>
      </p:sp>
      <p:pic>
        <p:nvPicPr>
          <p:cNvPr id="13313" name="Picture 1" descr="C:\Users\pelin\Desktop\mükemmeliyetçi-aile-tutumu.jpg"/>
          <p:cNvPicPr>
            <a:picLocks noChangeAspect="1" noChangeArrowheads="1"/>
          </p:cNvPicPr>
          <p:nvPr/>
        </p:nvPicPr>
        <p:blipFill>
          <a:blip r:embed="rId2" cstate="print"/>
          <a:srcRect/>
          <a:stretch>
            <a:fillRect/>
          </a:stretch>
        </p:blipFill>
        <p:spPr bwMode="auto">
          <a:xfrm>
            <a:off x="4860032" y="2348880"/>
            <a:ext cx="3881820" cy="275654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548680"/>
            <a:ext cx="8424936" cy="5688632"/>
          </a:xfrm>
        </p:spPr>
        <p:txBody>
          <a:bodyPr>
            <a:normAutofit fontScale="92500" lnSpcReduction="10000"/>
          </a:bodyPr>
          <a:lstStyle/>
          <a:p>
            <a:pPr marL="341313" indent="-341313" algn="ctr">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4300" b="1" dirty="0" smtClean="0">
                <a:solidFill>
                  <a:schemeClr val="accent2">
                    <a:lumMod val="75000"/>
                  </a:schemeClr>
                </a:solidFill>
                <a:latin typeface="Comic Sans MS" pitchFamily="66" charset="0"/>
              </a:rPr>
              <a:t>Bu tavırda çocuklar nasıl davranır?</a:t>
            </a:r>
          </a:p>
          <a:p>
            <a:pPr marL="341313" indent="-341313" algn="ctr">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dirty="0" smtClean="0"/>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Sürekli yüksek beklentiler sonucunda çocuk istekleri karşılayamıyorsa başarısızlığa uğrayan çocuk nasıl olsa yapamıyorum düşüncesiyle öyleyse neden deneyeyim düşüncesini oluşturur.</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 kendi istedikleri kalıba sokup kendi kapasitesinin üstünde beklentiler yüklenince çocukta aşağılık kompleksi oluşur.</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Kendi iç dünyasında sürekli çatışma halinde olan çocuk mutsuz ve doyumsuz olur.</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Kendi doğal iç güdüleri ile ağır kurallar arasında sıkışıp kalan çocuk sürekli sevgi ve nefret karışımı duygular yaşar.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2">
                    <a:lumMod val="75000"/>
                  </a:schemeClr>
                </a:solidFill>
                <a:latin typeface="Comic Sans MS" pitchFamily="66" charset="0"/>
              </a:rPr>
              <a:t>7) DEMOKRATİK ANNE-BABA TUTUMLARI</a:t>
            </a:r>
            <a:endParaRPr lang="tr-TR"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p:txBody>
          <a:bodyPr>
            <a:normAutofit fontScale="85000" lnSpcReduction="20000"/>
          </a:bodyPr>
          <a:lstStyle/>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Anne baba çocuğuna kabul edici ve sevgi dolu yaklaşır.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 yaşayarak öğrenmesine izin verirler.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Çocuklarını ayrı bir birey olarak kabul ederler ve yaşına, durumuna uygun seçenekler sunarlar.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 ilgilerini göz önünde tutarak yeteneklerini geliştirecek ortamı hazırlar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Anne babanın birbirlerine  ve çocuklarına karşı tutum ve duyguları açık ve nettir.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Aile içinde güven ve şeffaflık vardır.</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Sorunları nasıl çözeceklerini birlikte tartışırlar ve çözüm yolu araştırırlar </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Çocuklarını desteklerler </a:t>
            </a:r>
          </a:p>
          <a:p>
            <a:pPr marL="341313" indent="-341313">
              <a:lnSpc>
                <a:spcPct val="80000"/>
              </a:lnSpc>
              <a:spcBef>
                <a:spcPts val="6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Belirli kurallar vardır</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4474840" cy="5721499"/>
          </a:xfrm>
        </p:spPr>
        <p:txBody>
          <a:bodyPr>
            <a:normAutofit/>
          </a:bodyPr>
          <a:lstStyle/>
          <a:p>
            <a:pPr marL="341313" indent="-341313" algn="ct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latin typeface="Comic Sans MS" pitchFamily="66" charset="0"/>
              </a:rPr>
              <a:t>Bu tavırda  çocuklar nasıl davranır?</a:t>
            </a: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000" dirty="0" smtClean="0"/>
              <a:t>Sağlıklı sosyal uyum kurabilen</a:t>
            </a:r>
          </a:p>
          <a:p>
            <a:pPr marL="341313" indent="-341313">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000" dirty="0" smtClean="0"/>
              <a:t>İşbirliğine hazır</a:t>
            </a:r>
          </a:p>
          <a:p>
            <a:pPr marL="341313" indent="-341313">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000" dirty="0" smtClean="0"/>
              <a:t>Arkadaş canlısı</a:t>
            </a:r>
          </a:p>
          <a:p>
            <a:pPr marL="341313" indent="-341313">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000" dirty="0" smtClean="0"/>
              <a:t>Yaratıcı,bağımsız,başarılı</a:t>
            </a:r>
          </a:p>
          <a:p>
            <a:pPr marL="341313" indent="-341313">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sz="3000" dirty="0" smtClean="0"/>
              <a:t>Duygusal yönden dengeli ve mutlu bireylerdir.</a:t>
            </a:r>
          </a:p>
        </p:txBody>
      </p:sp>
      <p:pic>
        <p:nvPicPr>
          <p:cNvPr id="10241" name="Picture 1" descr="C:\Users\pelin\Desktop\parent20teacher20conference.png"/>
          <p:cNvPicPr>
            <a:picLocks noChangeAspect="1" noChangeArrowheads="1"/>
          </p:cNvPicPr>
          <p:nvPr/>
        </p:nvPicPr>
        <p:blipFill>
          <a:blip r:embed="rId2" cstate="print"/>
          <a:srcRect/>
          <a:stretch>
            <a:fillRect/>
          </a:stretch>
        </p:blipFill>
        <p:spPr bwMode="auto">
          <a:xfrm>
            <a:off x="5148064" y="1124744"/>
            <a:ext cx="3298503" cy="443711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276872"/>
            <a:ext cx="8229600" cy="1143000"/>
          </a:xfrm>
        </p:spPr>
        <p:txBody>
          <a:bodyPr>
            <a:noAutofit/>
          </a:bodyPr>
          <a:lstStyle/>
          <a:p>
            <a:r>
              <a:rPr lang="tr-TR" sz="4800" b="1" dirty="0" smtClean="0">
                <a:solidFill>
                  <a:schemeClr val="accent2">
                    <a:lumMod val="75000"/>
                  </a:schemeClr>
                </a:solidFill>
                <a:latin typeface="Comic Sans MS" pitchFamily="66" charset="0"/>
              </a:rPr>
              <a:t>ŞİDDETİN ÇOCUK ÜZERİNDEKİ ETKİLERİ </a:t>
            </a:r>
            <a:endParaRPr lang="tr-TR" sz="4800" b="1" dirty="0">
              <a:solidFill>
                <a:schemeClr val="accent2">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83568" y="908720"/>
            <a:ext cx="7561263" cy="1571625"/>
          </a:xfrm>
          <a:prstGeom prst="rect">
            <a:avLst/>
          </a:prstGeom>
          <a:noFill/>
          <a:ln w="9525">
            <a:noFill/>
            <a:round/>
            <a:headEnd/>
            <a:tailEnd/>
          </a:ln>
        </p:spPr>
        <p:txBody>
          <a:bodyPr lIns="90000" tIns="46800" rIns="90000" bIns="46800">
            <a:spAutoFit/>
          </a:bodyPr>
          <a:lstStyle/>
          <a:p>
            <a:pPr algn="ct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4800" b="1" dirty="0">
                <a:solidFill>
                  <a:schemeClr val="accent2">
                    <a:lumMod val="75000"/>
                  </a:schemeClr>
                </a:solidFill>
                <a:latin typeface="Comic Sans MS" pitchFamily="66" charset="0"/>
              </a:rPr>
              <a:t>Çocuklarımıza nasıl davranıyoruz?</a:t>
            </a:r>
          </a:p>
        </p:txBody>
      </p:sp>
      <p:sp>
        <p:nvSpPr>
          <p:cNvPr id="5" name="Text Box 3"/>
          <p:cNvSpPr txBox="1">
            <a:spLocks noChangeArrowheads="1"/>
          </p:cNvSpPr>
          <p:nvPr/>
        </p:nvSpPr>
        <p:spPr bwMode="auto">
          <a:xfrm>
            <a:off x="431800" y="2924175"/>
            <a:ext cx="8101013" cy="1573213"/>
          </a:xfrm>
          <a:prstGeom prst="rect">
            <a:avLst/>
          </a:prstGeom>
          <a:noFill/>
          <a:ln w="9525">
            <a:noFill/>
            <a:round/>
            <a:headEnd/>
            <a:tailEnd/>
          </a:ln>
        </p:spPr>
        <p:txBody>
          <a:bodyPr lIns="90000" tIns="46800" rIns="90000" bIns="46800">
            <a:spAutoFit/>
          </a:bodyPr>
          <a:lstStyle/>
          <a:p>
            <a:pPr marL="457200" indent="-457200">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1" dirty="0" smtClean="0">
                <a:solidFill>
                  <a:srgbClr val="000000"/>
                </a:solidFill>
                <a:latin typeface="Elephant" pitchFamily="18" charset="0"/>
                <a:cs typeface="Aharoni" pitchFamily="2" charset="-79"/>
              </a:rPr>
              <a:t>	</a:t>
            </a:r>
            <a:r>
              <a:rPr lang="tr-TR" sz="3200" b="1" dirty="0">
                <a:solidFill>
                  <a:srgbClr val="000000"/>
                </a:solidFill>
                <a:latin typeface="Elephant" pitchFamily="18" charset="0"/>
                <a:cs typeface="Aharoni" pitchFamily="2" charset="-79"/>
              </a:rPr>
              <a:t>	Anne-babaların davranış biçimlerinin çocukların kişiliğine olan etkileri nelerdir?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accel="100000" fill="hold" nodeType="afterEffect">
                                  <p:stCondLst>
                                    <p:cond delay="0"/>
                                  </p:stCondLst>
                                  <p:childTnLst>
                                    <p:set>
                                      <p:cBhvr additive="repl">
                                        <p:cTn id="6" dur="1" fill="hold">
                                          <p:stCondLst>
                                            <p:cond delay="0"/>
                                          </p:stCondLst>
                                        </p:cTn>
                                        <p:tgtEl>
                                          <p:spTgt spid="4"/>
                                        </p:tgtEl>
                                        <p:attrNameLst>
                                          <p:attrName>style.visibility</p:attrName>
                                        </p:attrNameLst>
                                      </p:cBhvr>
                                      <p:to>
                                        <p:strVal val="visible"/>
                                      </p:to>
                                    </p:set>
                                    <p:anim calcmode="lin" valueType="num">
                                      <p:cBhvr additive="repl">
                                        <p:cTn id="7" dur="2000" fill="hold"/>
                                        <p:tgtEl>
                                          <p:spTgt spid="4"/>
                                        </p:tgtEl>
                                        <p:attrNameLst>
                                          <p:attrName>ppt_w</p:attrName>
                                        </p:attrNameLst>
                                      </p:cBhvr>
                                      <p:tavLst>
                                        <p:tav tm="100000">
                                          <p:val>
                                            <p:strVal val="#ppt_w*0.05"/>
                                          </p:val>
                                        </p:tav>
                                        <p:tav>
                                          <p:val>
                                            <p:strVal val="#ppt_w"/>
                                          </p:val>
                                        </p:tav>
                                      </p:tavLst>
                                    </p:anim>
                                    <p:anim calcmode="lin" valueType="num">
                                      <p:cBhvr additive="repl">
                                        <p:cTn id="8" dur="2000" fill="hold"/>
                                        <p:tgtEl>
                                          <p:spTgt spid="4"/>
                                        </p:tgtEl>
                                        <p:attrNameLst>
                                          <p:attrName>ppt_h</p:attrName>
                                        </p:attrNameLst>
                                      </p:cBhvr>
                                      <p:tavLst>
                                        <p:tav tm="100000">
                                          <p:val>
                                            <p:strVal val="#ppt_h"/>
                                          </p:val>
                                        </p:tav>
                                        <p:tav>
                                          <p:val>
                                            <p:strVal val="#ppt_h"/>
                                          </p:val>
                                        </p:tav>
                                      </p:tavLst>
                                    </p:anim>
                                    <p:anim calcmode="lin" valueType="num">
                                      <p:cBhvr additive="repl">
                                        <p:cTn id="9" dur="2000" fill="hold"/>
                                        <p:tgtEl>
                                          <p:spTgt spid="4"/>
                                        </p:tgtEl>
                                        <p:attrNameLst>
                                          <p:attrName>ppt_x</p:attrName>
                                        </p:attrNameLst>
                                      </p:cBhvr>
                                      <p:tavLst>
                                        <p:tav tm="100000">
                                          <p:val>
                                            <p:strVal val="#ppt_x-.2"/>
                                          </p:val>
                                        </p:tav>
                                        <p:tav>
                                          <p:val>
                                            <p:strVal val="#ppt_x"/>
                                          </p:val>
                                        </p:tav>
                                      </p:tavLst>
                                    </p:anim>
                                    <p:anim calcmode="lin" valueType="num">
                                      <p:cBhvr additive="repl">
                                        <p:cTn id="10" dur="2000" fill="hold"/>
                                        <p:tgtEl>
                                          <p:spTgt spid="4"/>
                                        </p:tgtEl>
                                        <p:attrNameLst>
                                          <p:attrName>ppt_y</p:attrName>
                                        </p:attrNameLst>
                                      </p:cBhvr>
                                      <p:tavLst>
                                        <p:tav tm="100000">
                                          <p:val>
                                            <p:strVal val="#ppt_y"/>
                                          </p:val>
                                        </p:tav>
                                        <p:tav>
                                          <p:val>
                                            <p:strVal val="#ppt_y"/>
                                          </p:val>
                                        </p:tav>
                                      </p:tavLst>
                                    </p:anim>
                                    <p:animEffect transition="in" filter="fade">
                                      <p:cBhvr additive="repl">
                                        <p:cTn id="11" dur="2000"/>
                                        <p:tgtEl>
                                          <p:spTgt spid="4"/>
                                        </p:tgtEl>
                                      </p:cBhvr>
                                    </p:animEffect>
                                  </p:childTnLst>
                                </p:cTn>
                              </p:par>
                              <p:par>
                                <p:cTn id="12" presetID="54" presetClass="entr" accel="100000" fill="hold" nodeType="withEffect">
                                  <p:stCondLst>
                                    <p:cond delay="0"/>
                                  </p:stCondLst>
                                  <p:childTnLst>
                                    <p:set>
                                      <p:cBhvr additive="repl">
                                        <p:cTn id="13" dur="1" fill="hold">
                                          <p:stCondLst>
                                            <p:cond delay="0"/>
                                          </p:stCondLst>
                                        </p:cTn>
                                        <p:tgtEl>
                                          <p:spTgt spid="5"/>
                                        </p:tgtEl>
                                        <p:attrNameLst>
                                          <p:attrName>style.visibility</p:attrName>
                                        </p:attrNameLst>
                                      </p:cBhvr>
                                      <p:to>
                                        <p:strVal val="visible"/>
                                      </p:to>
                                    </p:set>
                                    <p:anim calcmode="lin" valueType="num">
                                      <p:cBhvr additive="repl">
                                        <p:cTn id="14" dur="2000" fill="hold"/>
                                        <p:tgtEl>
                                          <p:spTgt spid="5"/>
                                        </p:tgtEl>
                                        <p:attrNameLst>
                                          <p:attrName>ppt_w</p:attrName>
                                        </p:attrNameLst>
                                      </p:cBhvr>
                                      <p:tavLst>
                                        <p:tav tm="100000">
                                          <p:val>
                                            <p:strVal val="#ppt_w*0.05"/>
                                          </p:val>
                                        </p:tav>
                                        <p:tav>
                                          <p:val>
                                            <p:strVal val="#ppt_w"/>
                                          </p:val>
                                        </p:tav>
                                      </p:tavLst>
                                    </p:anim>
                                    <p:anim calcmode="lin" valueType="num">
                                      <p:cBhvr additive="repl">
                                        <p:cTn id="15" dur="2000" fill="hold"/>
                                        <p:tgtEl>
                                          <p:spTgt spid="5"/>
                                        </p:tgtEl>
                                        <p:attrNameLst>
                                          <p:attrName>ppt_h</p:attrName>
                                        </p:attrNameLst>
                                      </p:cBhvr>
                                      <p:tavLst>
                                        <p:tav tm="100000">
                                          <p:val>
                                            <p:strVal val="#ppt_h"/>
                                          </p:val>
                                        </p:tav>
                                        <p:tav>
                                          <p:val>
                                            <p:strVal val="#ppt_h"/>
                                          </p:val>
                                        </p:tav>
                                      </p:tavLst>
                                    </p:anim>
                                    <p:anim calcmode="lin" valueType="num">
                                      <p:cBhvr additive="repl">
                                        <p:cTn id="16" dur="2000" fill="hold"/>
                                        <p:tgtEl>
                                          <p:spTgt spid="5"/>
                                        </p:tgtEl>
                                        <p:attrNameLst>
                                          <p:attrName>ppt_x</p:attrName>
                                        </p:attrNameLst>
                                      </p:cBhvr>
                                      <p:tavLst>
                                        <p:tav tm="100000">
                                          <p:val>
                                            <p:strVal val="#ppt_x-.2"/>
                                          </p:val>
                                        </p:tav>
                                        <p:tav>
                                          <p:val>
                                            <p:strVal val="#ppt_x"/>
                                          </p:val>
                                        </p:tav>
                                      </p:tavLst>
                                    </p:anim>
                                    <p:anim calcmode="lin" valueType="num">
                                      <p:cBhvr additive="repl">
                                        <p:cTn id="17" dur="2000" fill="hold"/>
                                        <p:tgtEl>
                                          <p:spTgt spid="5"/>
                                        </p:tgtEl>
                                        <p:attrNameLst>
                                          <p:attrName>ppt_y</p:attrName>
                                        </p:attrNameLst>
                                      </p:cBhvr>
                                      <p:tavLst>
                                        <p:tav tm="100000">
                                          <p:val>
                                            <p:strVal val="#ppt_y"/>
                                          </p:val>
                                        </p:tav>
                                        <p:tav>
                                          <p:val>
                                            <p:strVal val="#ppt_y"/>
                                          </p:val>
                                        </p:tav>
                                      </p:tavLst>
                                    </p:anim>
                                    <p:animEffect transition="in" filter="fade">
                                      <p:cBhvr additive="repl">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effectLst>
                  <a:outerShdw blurRad="38100" dist="38100" dir="2700000" algn="tl">
                    <a:srgbClr val="000000">
                      <a:alpha val="43137"/>
                    </a:srgbClr>
                  </a:outerShdw>
                </a:effectLst>
                <a:latin typeface="Bookman Old Style" pitchFamily="18" charset="0"/>
              </a:rPr>
              <a:t>ŞİDDET NEDİR?</a:t>
            </a:r>
            <a:endParaRPr lang="tr-TR" dirty="0"/>
          </a:p>
        </p:txBody>
      </p:sp>
      <p:sp>
        <p:nvSpPr>
          <p:cNvPr id="3" name="2 İçerik Yer Tutucusu"/>
          <p:cNvSpPr>
            <a:spLocks noGrp="1"/>
          </p:cNvSpPr>
          <p:nvPr>
            <p:ph idx="1"/>
          </p:nvPr>
        </p:nvSpPr>
        <p:spPr/>
        <p:txBody>
          <a:bodyPr>
            <a:normAutofit fontScale="92500" lnSpcReduction="10000"/>
          </a:bodyPr>
          <a:lstStyle/>
          <a:p>
            <a:pPr>
              <a:buNone/>
              <a:defRPr/>
            </a:pPr>
            <a:r>
              <a:rPr lang="tr-TR" b="1" u="sng"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ŞİDDET: </a:t>
            </a:r>
            <a:r>
              <a:rPr lang="tr-T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Güç</a:t>
            </a:r>
            <a:r>
              <a:rPr lang="tr-TR"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ve </a:t>
            </a:r>
            <a:r>
              <a:rPr lang="tr-T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Baskı</a:t>
            </a:r>
            <a:r>
              <a:rPr lang="tr-TR" b="1" i="1" dirty="0" smtClean="0">
                <a:solidFill>
                  <a:srgbClr val="FF9900"/>
                </a:solidFill>
                <a:effectLst>
                  <a:outerShdw blurRad="38100" dist="38100" dir="2700000" algn="tl">
                    <a:srgbClr val="000000">
                      <a:alpha val="43137"/>
                    </a:srgbClr>
                  </a:outerShdw>
                </a:effectLst>
                <a:latin typeface="Times New Roman" pitchFamily="18" charset="0"/>
                <a:cs typeface="Times New Roman" pitchFamily="18" charset="0"/>
              </a:rPr>
              <a:t> </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uygulayarak insanların </a:t>
            </a:r>
          </a:p>
          <a:p>
            <a:pPr>
              <a:buNone/>
              <a:defRPr/>
            </a:pPr>
            <a:r>
              <a:rPr lang="tr-TR" dirty="0" smtClean="0">
                <a:effectLst>
                  <a:outerShdw blurRad="38100" dist="38100" dir="2700000" algn="tl">
                    <a:srgbClr val="000000">
                      <a:alpha val="43137"/>
                    </a:srgbClr>
                  </a:outerShdw>
                </a:effectLst>
                <a:latin typeface="Times New Roman" pitchFamily="18" charset="0"/>
                <a:cs typeface="Times New Roman" pitchFamily="18" charset="0"/>
              </a:rPr>
              <a:t>bedensel   veya   ruhsal   açıdan </a:t>
            </a:r>
            <a:r>
              <a:rPr lang="tr-TR" b="1" i="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zarar</a:t>
            </a:r>
            <a:r>
              <a:rPr lang="tr-TR"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tr-TR"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görmesine   </a:t>
            </a:r>
          </a:p>
          <a:p>
            <a:pPr>
              <a:buNone/>
              <a:defRPr/>
            </a:pPr>
            <a:r>
              <a:rPr lang="tr-TR" dirty="0" smtClean="0">
                <a:effectLst>
                  <a:outerShdw blurRad="38100" dist="38100" dir="2700000" algn="tl">
                    <a:srgbClr val="000000">
                      <a:alpha val="43137"/>
                    </a:srgbClr>
                  </a:outerShdw>
                </a:effectLst>
                <a:latin typeface="Times New Roman" pitchFamily="18" charset="0"/>
                <a:cs typeface="Times New Roman" pitchFamily="18" charset="0"/>
              </a:rPr>
              <a:t>neden  olan  hareketlerin tümüdür.</a:t>
            </a:r>
          </a:p>
          <a:p>
            <a:pPr>
              <a:defRPr/>
            </a:pPr>
            <a:endParaRPr lang="tr-TR" b="1"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defRPr/>
            </a:pPr>
            <a:r>
              <a:rPr lang="tr-TR" b="1" u="sng"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ŞİDDET</a:t>
            </a:r>
            <a:r>
              <a:rPr lang="tr-TR" u="sng"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a:t>
            </a:r>
          </a:p>
          <a:p>
            <a:pPr>
              <a:buFont typeface="Wingdings" pitchFamily="2" charset="2"/>
              <a:buChar char="ü"/>
              <a:defRPr/>
            </a:pPr>
            <a:r>
              <a:rPr lang="tr-TR" dirty="0" smtClean="0">
                <a:effectLst>
                  <a:outerShdw blurRad="38100" dist="38100" dir="2700000" algn="tl">
                    <a:srgbClr val="000000">
                      <a:alpha val="43137"/>
                    </a:srgbClr>
                  </a:outerShdw>
                </a:effectLst>
                <a:latin typeface="Times New Roman" pitchFamily="18" charset="0"/>
                <a:cs typeface="Times New Roman" pitchFamily="18" charset="0"/>
              </a:rPr>
              <a:t>Kişinin istemediği,</a:t>
            </a:r>
          </a:p>
          <a:p>
            <a:pPr>
              <a:buFont typeface="Wingdings" pitchFamily="2" charset="2"/>
              <a:buChar char="ü"/>
              <a:defRPr/>
            </a:pPr>
            <a:r>
              <a:rPr lang="tr-TR" dirty="0" smtClean="0">
                <a:effectLst>
                  <a:outerShdw blurRad="38100" dist="38100" dir="2700000" algn="tl">
                    <a:srgbClr val="000000">
                      <a:alpha val="43137"/>
                    </a:srgbClr>
                  </a:outerShdw>
                </a:effectLst>
                <a:latin typeface="Times New Roman" pitchFamily="18" charset="0"/>
                <a:cs typeface="Times New Roman" pitchFamily="18" charset="0"/>
              </a:rPr>
              <a:t>Kişiyi tahrik eden,</a:t>
            </a:r>
          </a:p>
          <a:p>
            <a:pPr>
              <a:buFont typeface="Wingdings" pitchFamily="2" charset="2"/>
              <a:buChar char="ü"/>
              <a:defRPr/>
            </a:pPr>
            <a:r>
              <a:rPr lang="tr-TR" dirty="0" smtClean="0">
                <a:effectLst>
                  <a:outerShdw blurRad="38100" dist="38100" dir="2700000" algn="tl">
                    <a:srgbClr val="000000">
                      <a:alpha val="43137"/>
                    </a:srgbClr>
                  </a:outerShdw>
                </a:effectLst>
                <a:latin typeface="Times New Roman" pitchFamily="18" charset="0"/>
                <a:cs typeface="Times New Roman" pitchFamily="18" charset="0"/>
              </a:rPr>
              <a:t>Yıpratıcı ve saldırganlık içeren bir davranış  biçimidir.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effectLst>
                  <a:outerShdw blurRad="38100" dist="38100" dir="2700000" algn="tl">
                    <a:srgbClr val="000000">
                      <a:alpha val="43137"/>
                    </a:srgbClr>
                  </a:outerShdw>
                </a:effectLst>
              </a:rPr>
              <a:t>ŞİDDETİN ÇEŞİTLERİ</a:t>
            </a:r>
            <a:endParaRPr lang="tr-TR" dirty="0"/>
          </a:p>
        </p:txBody>
      </p:sp>
      <p:sp>
        <p:nvSpPr>
          <p:cNvPr id="3" name="2 İçerik Yer Tutucusu"/>
          <p:cNvSpPr>
            <a:spLocks noGrp="1"/>
          </p:cNvSpPr>
          <p:nvPr>
            <p:ph idx="1"/>
          </p:nvPr>
        </p:nvSpPr>
        <p:spPr>
          <a:xfrm>
            <a:off x="457200" y="1600201"/>
            <a:ext cx="4474840" cy="4493096"/>
          </a:xfrm>
        </p:spPr>
        <p:txBody>
          <a:bodyPr/>
          <a:lstStyle/>
          <a:p>
            <a:pPr>
              <a:buSzPct val="80000"/>
              <a:buFont typeface="Courier New" pitchFamily="49" charset="0"/>
              <a:buChar char="o"/>
              <a:defRPr/>
            </a:pPr>
            <a:r>
              <a:rPr lang="tr-TR" dirty="0" smtClean="0">
                <a:effectLst>
                  <a:outerShdw blurRad="38100" dist="38100" dir="2700000" algn="tl">
                    <a:srgbClr val="000000">
                      <a:alpha val="43137"/>
                    </a:srgbClr>
                  </a:outerShdw>
                </a:effectLst>
                <a:latin typeface="Bookman Old Style" pitchFamily="18" charset="0"/>
                <a:cs typeface="Times New Roman" pitchFamily="18" charset="0"/>
              </a:rPr>
              <a:t>Fiziksel,</a:t>
            </a:r>
          </a:p>
          <a:p>
            <a:pPr>
              <a:buSzPct val="80000"/>
              <a:buFont typeface="Courier New" pitchFamily="49" charset="0"/>
              <a:buChar char="o"/>
              <a:defRPr/>
            </a:pPr>
            <a:r>
              <a:rPr lang="tr-TR" dirty="0" smtClean="0">
                <a:effectLst>
                  <a:outerShdw blurRad="38100" dist="38100" dir="2700000" algn="tl">
                    <a:srgbClr val="000000">
                      <a:alpha val="43137"/>
                    </a:srgbClr>
                  </a:outerShdw>
                </a:effectLst>
                <a:latin typeface="Bookman Old Style" pitchFamily="18" charset="0"/>
                <a:cs typeface="Times New Roman" pitchFamily="18" charset="0"/>
              </a:rPr>
              <a:t>Duygusal ve Sözlü,</a:t>
            </a:r>
          </a:p>
          <a:p>
            <a:pPr>
              <a:buSzPct val="80000"/>
              <a:buFont typeface="Courier New" pitchFamily="49" charset="0"/>
              <a:buChar char="o"/>
              <a:defRPr/>
            </a:pPr>
            <a:r>
              <a:rPr lang="tr-TR" dirty="0" smtClean="0">
                <a:effectLst>
                  <a:outerShdw blurRad="38100" dist="38100" dir="2700000" algn="tl">
                    <a:srgbClr val="000000">
                      <a:alpha val="43137"/>
                    </a:srgbClr>
                  </a:outerShdw>
                </a:effectLst>
                <a:latin typeface="Bookman Old Style" pitchFamily="18" charset="0"/>
                <a:cs typeface="Times New Roman" pitchFamily="18" charset="0"/>
              </a:rPr>
              <a:t>Cinsel,</a:t>
            </a:r>
          </a:p>
          <a:p>
            <a:pPr>
              <a:buSzPct val="80000"/>
              <a:buFont typeface="Courier New" pitchFamily="49" charset="0"/>
              <a:buChar char="o"/>
              <a:defRPr/>
            </a:pPr>
            <a:r>
              <a:rPr lang="tr-TR" dirty="0" smtClean="0">
                <a:effectLst>
                  <a:outerShdw blurRad="38100" dist="38100" dir="2700000" algn="tl">
                    <a:srgbClr val="000000">
                      <a:alpha val="43137"/>
                    </a:srgbClr>
                  </a:outerShdw>
                </a:effectLst>
                <a:latin typeface="Bookman Old Style" pitchFamily="18" charset="0"/>
                <a:cs typeface="Times New Roman" pitchFamily="18" charset="0"/>
              </a:rPr>
              <a:t>Toplumsal İlişkileri Sınırlayıcı,</a:t>
            </a:r>
          </a:p>
          <a:p>
            <a:pPr>
              <a:buSzPct val="80000"/>
              <a:buFont typeface="Courier New" pitchFamily="49" charset="0"/>
              <a:buChar char="o"/>
              <a:defRPr/>
            </a:pPr>
            <a:r>
              <a:rPr lang="tr-TR" dirty="0" smtClean="0">
                <a:effectLst>
                  <a:outerShdw blurRad="38100" dist="38100" dir="2700000" algn="tl">
                    <a:srgbClr val="000000">
                      <a:alpha val="43137"/>
                    </a:srgbClr>
                  </a:outerShdw>
                </a:effectLst>
                <a:latin typeface="Bookman Old Style" pitchFamily="18" charset="0"/>
                <a:cs typeface="Times New Roman" pitchFamily="18" charset="0"/>
              </a:rPr>
              <a:t>Ekonomik</a:t>
            </a:r>
            <a:r>
              <a:rPr lang="tr-TR" sz="2600" dirty="0" smtClean="0">
                <a:effectLst>
                  <a:outerShdw blurRad="38100" dist="38100" dir="2700000" algn="tl">
                    <a:srgbClr val="000000">
                      <a:alpha val="43137"/>
                    </a:srgbClr>
                  </a:outerShdw>
                </a:effectLst>
                <a:latin typeface="Bookman Old Style" pitchFamily="18" charset="0"/>
                <a:cs typeface="Times New Roman" pitchFamily="18" charset="0"/>
              </a:rPr>
              <a:t>                                                 </a:t>
            </a:r>
          </a:p>
        </p:txBody>
      </p:sp>
      <p:pic>
        <p:nvPicPr>
          <p:cNvPr id="4" name="Picture 4" descr="C:\Users\SD\Desktop\aileicisiddet(1).jpg"/>
          <p:cNvPicPr>
            <a:picLocks noChangeAspect="1" noChangeArrowheads="1"/>
          </p:cNvPicPr>
          <p:nvPr/>
        </p:nvPicPr>
        <p:blipFill>
          <a:blip r:embed="rId2" cstate="print"/>
          <a:srcRect/>
          <a:stretch>
            <a:fillRect/>
          </a:stretch>
        </p:blipFill>
        <p:spPr bwMode="auto">
          <a:xfrm>
            <a:off x="5148064" y="1556792"/>
            <a:ext cx="3600450" cy="424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latin typeface="Comic Sans MS" pitchFamily="66" charset="0"/>
              </a:rPr>
              <a:t>ŞİDDETE MARUZ KALAN ÇOCUKLAR NASIL DAVRANIR?</a:t>
            </a:r>
            <a:endParaRPr lang="tr-TR" sz="3600" b="1" dirty="0">
              <a:latin typeface="Comic Sans MS" pitchFamily="66" charset="0"/>
            </a:endParaRPr>
          </a:p>
        </p:txBody>
      </p:sp>
      <p:sp>
        <p:nvSpPr>
          <p:cNvPr id="3" name="2 İçerik Yer Tutucusu"/>
          <p:cNvSpPr>
            <a:spLocks noGrp="1"/>
          </p:cNvSpPr>
          <p:nvPr>
            <p:ph idx="1"/>
          </p:nvPr>
        </p:nvSpPr>
        <p:spPr/>
        <p:txBody>
          <a:bodyPr>
            <a:normAutofit fontScale="85000" lnSpcReduction="20000"/>
          </a:bodyPr>
          <a:lstStyle/>
          <a:p>
            <a:pPr>
              <a:buFont typeface="Wingdings" pitchFamily="2" charset="2"/>
              <a:buNone/>
            </a:pPr>
            <a:r>
              <a:rPr lang="tr-TR" b="1" dirty="0" smtClean="0">
                <a:solidFill>
                  <a:srgbClr val="FF0000"/>
                </a:solidFill>
                <a:latin typeface="Times New Roman" pitchFamily="18" charset="0"/>
                <a:cs typeface="Times New Roman" pitchFamily="18" charset="0"/>
              </a:rPr>
              <a:t>Anne babanın birbirine veya çocuğa uyguladığı şiddet sonucunda çocuk:</a:t>
            </a:r>
          </a:p>
          <a:p>
            <a:r>
              <a:rPr lang="tr-TR" b="1" dirty="0" smtClean="0">
                <a:latin typeface="Times New Roman" pitchFamily="18" charset="0"/>
                <a:cs typeface="Times New Roman" pitchFamily="18" charset="0"/>
              </a:rPr>
              <a:t>Aşırı çekingen, pasif, düşük özgüvenli olur.</a:t>
            </a:r>
          </a:p>
          <a:p>
            <a:r>
              <a:rPr lang="tr-TR" b="1" dirty="0" smtClean="0">
                <a:latin typeface="Times New Roman" pitchFamily="18" charset="0"/>
                <a:cs typeface="Times New Roman" pitchFamily="18" charset="0"/>
              </a:rPr>
              <a:t>Hırçın ve  agresif olur.</a:t>
            </a:r>
          </a:p>
          <a:p>
            <a:r>
              <a:rPr lang="tr-TR" b="1" dirty="0" smtClean="0">
                <a:latin typeface="Times New Roman" pitchFamily="18" charset="0"/>
                <a:cs typeface="Times New Roman" pitchFamily="18" charset="0"/>
              </a:rPr>
              <a:t>Kural tanımaz.</a:t>
            </a:r>
          </a:p>
          <a:p>
            <a:r>
              <a:rPr lang="tr-TR" b="1" dirty="0" smtClean="0">
                <a:latin typeface="Times New Roman" pitchFamily="18" charset="0"/>
                <a:cs typeface="Times New Roman" pitchFamily="18" charset="0"/>
              </a:rPr>
              <a:t>Evden kaçma davranışı sergiler.</a:t>
            </a:r>
          </a:p>
          <a:p>
            <a:r>
              <a:rPr lang="tr-TR" b="1" dirty="0" smtClean="0">
                <a:latin typeface="Times New Roman" pitchFamily="18" charset="0"/>
                <a:cs typeface="Times New Roman" pitchFamily="18" charset="0"/>
              </a:rPr>
              <a:t>Erken evlilik yapma ihtimali artar.</a:t>
            </a:r>
          </a:p>
          <a:p>
            <a:r>
              <a:rPr lang="tr-TR" b="1" dirty="0" smtClean="0">
                <a:latin typeface="Times New Roman" pitchFamily="18" charset="0"/>
                <a:cs typeface="Times New Roman" pitchFamily="18" charset="0"/>
              </a:rPr>
              <a:t>Karşı cinsle sağlıklı ilişki kuramaz.</a:t>
            </a:r>
          </a:p>
          <a:p>
            <a:r>
              <a:rPr lang="tr-TR" b="1" dirty="0" smtClean="0">
                <a:latin typeface="Times New Roman" pitchFamily="18" charset="0"/>
                <a:cs typeface="Times New Roman" pitchFamily="18" charset="0"/>
              </a:rPr>
              <a:t>Çevreye zarar verir.</a:t>
            </a:r>
          </a:p>
          <a:p>
            <a:r>
              <a:rPr lang="tr-TR" b="1" dirty="0" smtClean="0">
                <a:latin typeface="Times New Roman" pitchFamily="18" charset="0"/>
                <a:cs typeface="Times New Roman" pitchFamily="18" charset="0"/>
              </a:rPr>
              <a:t>Madde ve alkol bağımlılığı ihtimali artar.</a:t>
            </a:r>
          </a:p>
          <a:p>
            <a:r>
              <a:rPr lang="tr-TR" b="1" dirty="0" smtClean="0">
                <a:latin typeface="Times New Roman" pitchFamily="18" charset="0"/>
                <a:cs typeface="Times New Roman" pitchFamily="18" charset="0"/>
              </a:rPr>
              <a:t>Aileyi reddetme davranışı sergiler.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692696"/>
            <a:ext cx="8229600" cy="4525963"/>
          </a:xfrm>
        </p:spPr>
        <p:txBody>
          <a:bodyPr/>
          <a:lstStyle/>
          <a:p>
            <a:r>
              <a:rPr lang="tr-TR" b="1" dirty="0" smtClean="0">
                <a:latin typeface="Times New Roman" pitchFamily="18" charset="0"/>
                <a:cs typeface="Times New Roman" pitchFamily="18" charset="0"/>
              </a:rPr>
              <a:t>Aile içi şiddetin yaşandığı evlerde </a:t>
            </a:r>
            <a:r>
              <a:rPr lang="tr-TR" b="1" dirty="0" smtClean="0">
                <a:solidFill>
                  <a:schemeClr val="tx2"/>
                </a:solidFill>
                <a:latin typeface="Times New Roman" pitchFamily="18" charset="0"/>
                <a:cs typeface="Times New Roman" pitchFamily="18" charset="0"/>
              </a:rPr>
              <a:t>çocuklarda;ailesi adına üzüntü,</a:t>
            </a:r>
            <a:r>
              <a:rPr lang="tr-TR" b="1" dirty="0" smtClean="0">
                <a:latin typeface="Times New Roman" pitchFamily="18" charset="0"/>
                <a:cs typeface="Times New Roman" pitchFamily="18" charset="0"/>
              </a:rPr>
              <a:t> </a:t>
            </a:r>
            <a:r>
              <a:rPr lang="tr-TR" b="1" dirty="0" smtClean="0">
                <a:solidFill>
                  <a:srgbClr val="CC3300"/>
                </a:solidFill>
                <a:latin typeface="Times New Roman" pitchFamily="18" charset="0"/>
                <a:cs typeface="Times New Roman" pitchFamily="18" charset="0"/>
              </a:rPr>
              <a:t>anne babasına karşı duygularında karışıklık</a:t>
            </a:r>
            <a:r>
              <a:rPr lang="tr-TR" b="1" dirty="0" smtClean="0">
                <a:solidFill>
                  <a:srgbClr val="FF00FF"/>
                </a:solidFill>
                <a:latin typeface="Times New Roman" pitchFamily="18" charset="0"/>
                <a:cs typeface="Times New Roman" pitchFamily="18" charset="0"/>
              </a:rPr>
              <a:t>,terk edilmekten ,duygularını ifade etmekten yaralanmaktan korkma</a:t>
            </a:r>
            <a:r>
              <a:rPr lang="tr-TR" b="1" dirty="0" smtClean="0">
                <a:latin typeface="Times New Roman" pitchFamily="18" charset="0"/>
                <a:cs typeface="Times New Roman" pitchFamily="18" charset="0"/>
              </a:rPr>
              <a:t>, yaşamındaki şiddet ve karmaşa nedeni ile </a:t>
            </a:r>
            <a:r>
              <a:rPr lang="tr-TR" b="1" dirty="0" smtClean="0">
                <a:solidFill>
                  <a:srgbClr val="FFC000"/>
                </a:solidFill>
                <a:latin typeface="Times New Roman" pitchFamily="18" charset="0"/>
                <a:cs typeface="Times New Roman" pitchFamily="18" charset="0"/>
              </a:rPr>
              <a:t>kızgınlık duyma</a:t>
            </a:r>
            <a:r>
              <a:rPr lang="tr-TR" b="1" dirty="0" smtClean="0">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depresyon</a:t>
            </a:r>
            <a:r>
              <a:rPr lang="tr-TR" b="1" dirty="0" smtClean="0">
                <a:latin typeface="Times New Roman" pitchFamily="18" charset="0"/>
                <a:cs typeface="Times New Roman" pitchFamily="18" charset="0"/>
              </a:rPr>
              <a:t> (aşırı mutsuzluk), </a:t>
            </a:r>
            <a:r>
              <a:rPr lang="tr-TR" b="1" dirty="0" smtClean="0">
                <a:solidFill>
                  <a:schemeClr val="tx2">
                    <a:lumMod val="60000"/>
                    <a:lumOff val="40000"/>
                  </a:schemeClr>
                </a:solidFill>
                <a:latin typeface="Times New Roman" pitchFamily="18" charset="0"/>
                <a:cs typeface="Times New Roman" pitchFamily="18" charset="0"/>
              </a:rPr>
              <a:t>çaresiz ve güçsüz hissetme</a:t>
            </a:r>
            <a:r>
              <a:rPr lang="tr-TR" b="1" dirty="0" smtClean="0">
                <a:latin typeface="Times New Roman" pitchFamily="18" charset="0"/>
                <a:cs typeface="Times New Roman" pitchFamily="18" charset="0"/>
              </a:rPr>
              <a:t>, </a:t>
            </a:r>
            <a:r>
              <a:rPr lang="tr-TR" b="1" dirty="0" smtClean="0">
                <a:solidFill>
                  <a:schemeClr val="accent1"/>
                </a:solidFill>
                <a:latin typeface="Times New Roman" pitchFamily="18" charset="0"/>
                <a:cs typeface="Times New Roman" pitchFamily="18" charset="0"/>
              </a:rPr>
              <a:t>evde olan bitenlerden utanma</a:t>
            </a:r>
            <a:r>
              <a:rPr lang="tr-TR" b="1" dirty="0" smtClean="0">
                <a:latin typeface="Times New Roman" pitchFamily="18" charset="0"/>
                <a:cs typeface="Times New Roman" pitchFamily="18" charset="0"/>
              </a:rPr>
              <a:t> gibi duygusal değişimler yaşıyorlar.</a:t>
            </a:r>
            <a:endParaRPr lang="tr-TR" dirty="0" smtClean="0"/>
          </a:p>
          <a:p>
            <a:endParaRPr lang="tr-TR" dirty="0"/>
          </a:p>
        </p:txBody>
      </p:sp>
      <p:sp>
        <p:nvSpPr>
          <p:cNvPr id="6146" name="AutoShape 2" descr="aile içi şiddet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148" name="AutoShape 4" descr="aile içi şiddet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96752"/>
            <a:ext cx="8229600" cy="4525963"/>
          </a:xfrm>
        </p:spPr>
        <p:txBody>
          <a:bodyPr/>
          <a:lstStyle/>
          <a:p>
            <a:r>
              <a:rPr lang="tr-TR" b="1" dirty="0" smtClean="0">
                <a:latin typeface="Times New Roman" pitchFamily="18" charset="0"/>
                <a:cs typeface="Times New Roman" pitchFamily="18" charset="0"/>
              </a:rPr>
              <a:t>Hem şiddete doğrudan maruz kalan hem de annesinin, babasının veya kardeşlerinin sık sık küçük düşürüldüğüne, tehdit edildiğine ya da dayak yediğine şahit olan çocuklar </a:t>
            </a:r>
            <a:r>
              <a:rPr lang="tr-TR" b="1" dirty="0" smtClean="0">
                <a:solidFill>
                  <a:srgbClr val="92D050"/>
                </a:solidFill>
                <a:latin typeface="Times New Roman" pitchFamily="18" charset="0"/>
                <a:cs typeface="Times New Roman" pitchFamily="18" charset="0"/>
              </a:rPr>
              <a:t>şiddetten olumsuz etkileniyor.</a:t>
            </a:r>
            <a:r>
              <a:rPr lang="tr-TR" b="1" dirty="0" smtClean="0">
                <a:latin typeface="Times New Roman" pitchFamily="18" charset="0"/>
                <a:cs typeface="Times New Roman" pitchFamily="18" charset="0"/>
              </a:rPr>
              <a:t> Her iki durumda da çocuğun </a:t>
            </a:r>
            <a:r>
              <a:rPr lang="tr-TR" b="1" dirty="0" smtClean="0">
                <a:solidFill>
                  <a:srgbClr val="FF0000"/>
                </a:solidFill>
                <a:latin typeface="Times New Roman" pitchFamily="18" charset="0"/>
                <a:cs typeface="Times New Roman" pitchFamily="18" charset="0"/>
              </a:rPr>
              <a:t>kendine saygısı, büyüklere duyduğu güven duygusu ve yaşam sevinci yara alıyor.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4690864" cy="5721499"/>
          </a:xfrm>
        </p:spPr>
        <p:txBody>
          <a:bodyPr>
            <a:normAutofit fontScale="92500" lnSpcReduction="20000"/>
          </a:bodyPr>
          <a:lstStyle/>
          <a:p>
            <a:r>
              <a:rPr lang="tr-TR" b="1" dirty="0" smtClean="0">
                <a:latin typeface="Times New Roman" pitchFamily="18" charset="0"/>
                <a:cs typeface="Times New Roman" pitchFamily="18" charset="0"/>
              </a:rPr>
              <a:t>Ailede şiddete şiddete tanık olan çocuklar </a:t>
            </a:r>
            <a:r>
              <a:rPr lang="tr-TR" b="1" dirty="0" smtClean="0">
                <a:solidFill>
                  <a:srgbClr val="FF9900"/>
                </a:solidFill>
                <a:latin typeface="Times New Roman" pitchFamily="18" charset="0"/>
                <a:cs typeface="Times New Roman" pitchFamily="18" charset="0"/>
              </a:rPr>
              <a:t>insanlara vurmanın normal olduğunu zannediyor</a:t>
            </a:r>
            <a:r>
              <a:rPr lang="tr-TR" b="1" dirty="0" smtClean="0">
                <a:latin typeface="Times New Roman" pitchFamily="18" charset="0"/>
                <a:cs typeface="Times New Roman" pitchFamily="18" charset="0"/>
              </a:rPr>
              <a:t>.Bu çocuklarda istediğini yaptırmak, kızgınlığını belirtmek, güçlü hissetmek ve ihtiyaçlarını karşılamak için vurmanın normalleşmesi gözleniyor.Bu da </a:t>
            </a:r>
            <a:r>
              <a:rPr lang="tr-TR" b="1" dirty="0" smtClean="0">
                <a:solidFill>
                  <a:srgbClr val="7030A0"/>
                </a:solidFill>
                <a:latin typeface="Times New Roman" pitchFamily="18" charset="0"/>
                <a:cs typeface="Times New Roman" pitchFamily="18" charset="0"/>
              </a:rPr>
              <a:t>toplumda şiddetin modellenerek artmasına neden oluyor.</a:t>
            </a:r>
          </a:p>
          <a:p>
            <a:endParaRPr lang="tr-TR" dirty="0"/>
          </a:p>
        </p:txBody>
      </p:sp>
      <p:pic>
        <p:nvPicPr>
          <p:cNvPr id="4" name="Picture 2" descr="C:\Users\YSM\Desktop\co5.jpg"/>
          <p:cNvPicPr>
            <a:picLocks noChangeAspect="1" noChangeArrowheads="1"/>
          </p:cNvPicPr>
          <p:nvPr/>
        </p:nvPicPr>
        <p:blipFill>
          <a:blip r:embed="rId2" cstate="print"/>
          <a:srcRect/>
          <a:stretch>
            <a:fillRect/>
          </a:stretch>
        </p:blipFill>
        <p:spPr bwMode="auto">
          <a:xfrm>
            <a:off x="5219700" y="548208"/>
            <a:ext cx="3267558" cy="4825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692696"/>
            <a:ext cx="6480720" cy="1800200"/>
          </a:xfrm>
        </p:spPr>
        <p:txBody>
          <a:bodyPr>
            <a:noAutofit/>
          </a:bodyPr>
          <a:lstStyle/>
          <a:p>
            <a:r>
              <a:rPr lang="tr-TR" sz="3600" b="1" dirty="0" smtClean="0">
                <a:solidFill>
                  <a:schemeClr val="accent2">
                    <a:lumMod val="75000"/>
                  </a:schemeClr>
                </a:solidFill>
                <a:latin typeface="Comic Sans MS" pitchFamily="66" charset="0"/>
              </a:rPr>
              <a:t>TEKNOLOJİNİN ÇOCUKLARIN DAVRANIŞLARINA ETKİLERİ</a:t>
            </a:r>
            <a:endParaRPr lang="tr-TR" sz="3600" b="1" dirty="0">
              <a:solidFill>
                <a:schemeClr val="accent2">
                  <a:lumMod val="75000"/>
                </a:schemeClr>
              </a:solidFill>
              <a:latin typeface="Comic Sans MS" pitchFamily="66" charset="0"/>
            </a:endParaRPr>
          </a:p>
        </p:txBody>
      </p:sp>
      <p:pic>
        <p:nvPicPr>
          <p:cNvPr id="3073" name="Picture 1" descr="C:\Users\pelin\Desktop\indir (1).jpg"/>
          <p:cNvPicPr>
            <a:picLocks noChangeAspect="1" noChangeArrowheads="1"/>
          </p:cNvPicPr>
          <p:nvPr/>
        </p:nvPicPr>
        <p:blipFill>
          <a:blip r:embed="rId2" cstate="print"/>
          <a:srcRect/>
          <a:stretch>
            <a:fillRect/>
          </a:stretch>
        </p:blipFill>
        <p:spPr bwMode="auto">
          <a:xfrm>
            <a:off x="2267744" y="2852936"/>
            <a:ext cx="4248472" cy="3153674"/>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7992888" cy="2664296"/>
          </a:xfrm>
        </p:spPr>
        <p:txBody>
          <a:bodyPr>
            <a:normAutofit/>
          </a:bodyPr>
          <a:lstStyle/>
          <a:p>
            <a:pPr>
              <a:buNone/>
            </a:pPr>
            <a:r>
              <a:rPr lang="tr-TR" dirty="0" smtClean="0"/>
              <a:t>	</a:t>
            </a:r>
            <a:r>
              <a:rPr lang="tr-TR" b="1" dirty="0" smtClean="0">
                <a:latin typeface="Comic Sans MS" pitchFamily="66" charset="0"/>
              </a:rPr>
              <a:t>İnternet ve teknoloji bağımlılığı diğer bağımlılıklarda olduğu gibi kişinin bağımlısı olduğu teknolojik ürüne ulaşamadığında yoksunluk yaşadığı bir durum olarak tanımlanmaktadır.</a:t>
            </a:r>
            <a:endParaRPr lang="tr-TR" b="1" dirty="0">
              <a:latin typeface="Comic Sans MS" pitchFamily="66" charset="0"/>
            </a:endParaRPr>
          </a:p>
        </p:txBody>
      </p:sp>
      <p:pic>
        <p:nvPicPr>
          <p:cNvPr id="2049" name="Picture 1" descr="C:\Users\pelin\Desktop\indir.jpg"/>
          <p:cNvPicPr>
            <a:picLocks noChangeAspect="1" noChangeArrowheads="1"/>
          </p:cNvPicPr>
          <p:nvPr/>
        </p:nvPicPr>
        <p:blipFill>
          <a:blip r:embed="rId2" cstate="print"/>
          <a:srcRect/>
          <a:stretch>
            <a:fillRect/>
          </a:stretch>
        </p:blipFill>
        <p:spPr bwMode="auto">
          <a:xfrm>
            <a:off x="1835696" y="3312858"/>
            <a:ext cx="5328592" cy="2784619"/>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C:\Users\pelin\Desktop\teknoloji-onerilen-kullanim-sureleri.jpg"/>
          <p:cNvPicPr>
            <a:picLocks noChangeAspect="1" noChangeArrowheads="1"/>
          </p:cNvPicPr>
          <p:nvPr/>
        </p:nvPicPr>
        <p:blipFill>
          <a:blip r:embed="rId2" cstate="print"/>
          <a:srcRect/>
          <a:stretch>
            <a:fillRect/>
          </a:stretch>
        </p:blipFill>
        <p:spPr bwMode="auto">
          <a:xfrm>
            <a:off x="323528" y="1844824"/>
            <a:ext cx="8676580" cy="3960439"/>
          </a:xfrm>
          <a:prstGeom prst="rect">
            <a:avLst/>
          </a:prstGeom>
          <a:noFill/>
        </p:spPr>
      </p:pic>
      <p:sp>
        <p:nvSpPr>
          <p:cNvPr id="6" name="5 Metin kutusu"/>
          <p:cNvSpPr txBox="1"/>
          <p:nvPr/>
        </p:nvSpPr>
        <p:spPr>
          <a:xfrm>
            <a:off x="1043608" y="476672"/>
            <a:ext cx="6912768" cy="954107"/>
          </a:xfrm>
          <a:prstGeom prst="rect">
            <a:avLst/>
          </a:prstGeom>
          <a:noFill/>
        </p:spPr>
        <p:txBody>
          <a:bodyPr wrap="square" rtlCol="0">
            <a:spAutoFit/>
          </a:bodyPr>
          <a:lstStyle/>
          <a:p>
            <a:pPr algn="ctr"/>
            <a:r>
              <a:rPr lang="tr-TR" sz="2800" b="1" dirty="0" smtClean="0">
                <a:solidFill>
                  <a:schemeClr val="accent2">
                    <a:lumMod val="75000"/>
                  </a:schemeClr>
                </a:solidFill>
                <a:latin typeface="Comic Sans MS" pitchFamily="66" charset="0"/>
              </a:rPr>
              <a:t>ÇOCUKLAR NE KADAR TEKNOLOJİYLE VAKİT GEÇİRMELİ?</a:t>
            </a:r>
            <a:endParaRPr lang="tr-TR" sz="2800" b="1" dirty="0">
              <a:solidFill>
                <a:schemeClr val="accent2">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2">
                    <a:lumMod val="75000"/>
                  </a:schemeClr>
                </a:solidFill>
                <a:latin typeface="Comic Sans MS" pitchFamily="66" charset="0"/>
              </a:rPr>
              <a:t>Teknoloji bağımlılığının neden olduğu sorunlar</a:t>
            </a:r>
            <a:endParaRPr lang="tr-TR" dirty="0">
              <a:solidFill>
                <a:schemeClr val="accent2">
                  <a:lumMod val="75000"/>
                </a:schemeClr>
              </a:solidFill>
              <a:latin typeface="Comic Sans MS" pitchFamily="66" charset="0"/>
            </a:endParaRPr>
          </a:p>
        </p:txBody>
      </p:sp>
      <p:sp>
        <p:nvSpPr>
          <p:cNvPr id="3" name="2 İçerik Yer Tutucusu"/>
          <p:cNvSpPr>
            <a:spLocks noGrp="1"/>
          </p:cNvSpPr>
          <p:nvPr>
            <p:ph idx="1"/>
          </p:nvPr>
        </p:nvSpPr>
        <p:spPr/>
        <p:txBody>
          <a:bodyPr>
            <a:normAutofit fontScale="62500" lnSpcReduction="20000"/>
          </a:bodyPr>
          <a:lstStyle/>
          <a:p>
            <a:r>
              <a:rPr lang="tr-TR" b="1" dirty="0" smtClean="0"/>
              <a:t>Fiziksel şikâyetler</a:t>
            </a:r>
            <a:endParaRPr lang="tr-TR" dirty="0" smtClean="0"/>
          </a:p>
          <a:p>
            <a:r>
              <a:rPr lang="tr-TR" dirty="0" smtClean="0"/>
              <a:t>Gözlerde yanma</a:t>
            </a:r>
          </a:p>
          <a:p>
            <a:r>
              <a:rPr lang="tr-TR" dirty="0" smtClean="0"/>
              <a:t>Boyun kaslarında ağrı ve sertleşme</a:t>
            </a:r>
          </a:p>
          <a:p>
            <a:r>
              <a:rPr lang="tr-TR" dirty="0" smtClean="0"/>
              <a:t>Beden duruşunda bozukluk</a:t>
            </a:r>
          </a:p>
          <a:p>
            <a:r>
              <a:rPr lang="tr-TR" dirty="0" smtClean="0"/>
              <a:t>Elde uyuşukluk</a:t>
            </a:r>
          </a:p>
          <a:p>
            <a:r>
              <a:rPr lang="tr-TR" dirty="0" smtClean="0"/>
              <a:t>Halsizlik</a:t>
            </a:r>
          </a:p>
          <a:p>
            <a:r>
              <a:rPr lang="tr-TR" b="1" dirty="0" smtClean="0"/>
              <a:t>Sosyal alanda görülen şikâyetler</a:t>
            </a:r>
            <a:endParaRPr lang="tr-TR" dirty="0" smtClean="0"/>
          </a:p>
          <a:p>
            <a:r>
              <a:rPr lang="tr-TR" dirty="0" smtClean="0"/>
              <a:t>Akademik başarıda düşüş</a:t>
            </a:r>
          </a:p>
          <a:p>
            <a:r>
              <a:rPr lang="tr-TR" dirty="0" smtClean="0"/>
              <a:t>Kişisel, aile ve okul sorunları</a:t>
            </a:r>
          </a:p>
          <a:p>
            <a:r>
              <a:rPr lang="tr-TR" dirty="0" smtClean="0"/>
              <a:t>Zamanı idare etmede başarısızlık</a:t>
            </a:r>
          </a:p>
          <a:p>
            <a:r>
              <a:rPr lang="tr-TR" dirty="0" smtClean="0"/>
              <a:t>Uyku bozuklukları</a:t>
            </a:r>
          </a:p>
          <a:p>
            <a:r>
              <a:rPr lang="tr-TR" dirty="0" smtClean="0"/>
              <a:t>Yemek yememe</a:t>
            </a:r>
          </a:p>
          <a:p>
            <a:r>
              <a:rPr lang="tr-TR" dirty="0" smtClean="0"/>
              <a:t>Aktivitelerde azalma</a:t>
            </a:r>
          </a:p>
          <a:p>
            <a:r>
              <a:rPr lang="tr-TR" dirty="0" smtClean="0"/>
              <a:t>İnternet arkadaşları dışında izolasyon</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85800" y="1981200"/>
            <a:ext cx="7772400" cy="223988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tr-TR" sz="3200" b="1" i="0" u="none" strike="noStrike" kern="1200" cap="none" spc="0" normalizeH="0" baseline="0" noProof="0" dirty="0" smtClean="0">
                <a:ln>
                  <a:noFill/>
                </a:ln>
                <a:solidFill>
                  <a:schemeClr val="tx1"/>
                </a:solidFill>
                <a:effectLst/>
                <a:uLnTx/>
                <a:uFillTx/>
                <a:latin typeface="+mn-lt"/>
                <a:ea typeface="+mn-ea"/>
                <a:cs typeface="+mn-cs"/>
              </a:rPr>
              <a:t>Aile kavramı psikolojik yönüyle incelendiğinde, çocuğun kişilik özelliklerinin temelinin atıldığı ortamdır.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3284984"/>
            <a:ext cx="7859216" cy="2664295"/>
          </a:xfrm>
        </p:spPr>
        <p:txBody>
          <a:bodyPr>
            <a:normAutofit fontScale="62500" lnSpcReduction="20000"/>
          </a:bodyPr>
          <a:lstStyle/>
          <a:p>
            <a:r>
              <a:rPr lang="tr-TR" b="1" dirty="0" smtClean="0">
                <a:latin typeface="Comic Sans MS" pitchFamily="66" charset="0"/>
              </a:rPr>
              <a:t>Özellikle güç ve saldırganlık temalarını konu alan televizyon programları, bilgisayar oyunlarının çocukların gelişimini olumsuz yönde etkilediğine dair birçok araştırma mevcut. Henüz soyut kavramları tam olarak anlamlandıramayan çocuklar televizyon programları, bilgisayar oyunlarında konu alınan bu temaları tam olarak idrak edemeyebiliyor ve gerçek hayat ile sanal yaşamı birbirinden ayıramayabiliyorlar. Bu da çocuklarda korku, kaygı, şiddete eğilim gibi farklı psikolojik sorunlara sebep olabiliyor.</a:t>
            </a:r>
            <a:endParaRPr lang="tr-TR" b="1" dirty="0">
              <a:latin typeface="Comic Sans MS" pitchFamily="66" charset="0"/>
            </a:endParaRPr>
          </a:p>
        </p:txBody>
      </p:sp>
      <p:pic>
        <p:nvPicPr>
          <p:cNvPr id="40962" name="Picture 2" descr="C:\Users\pelin\Desktop\indir (2).jpg"/>
          <p:cNvPicPr>
            <a:picLocks noChangeAspect="1" noChangeArrowheads="1"/>
          </p:cNvPicPr>
          <p:nvPr/>
        </p:nvPicPr>
        <p:blipFill>
          <a:blip r:embed="rId2" cstate="print"/>
          <a:srcRect/>
          <a:stretch>
            <a:fillRect/>
          </a:stretch>
        </p:blipFill>
        <p:spPr bwMode="auto">
          <a:xfrm>
            <a:off x="1403648" y="548680"/>
            <a:ext cx="6580774" cy="235322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908720"/>
            <a:ext cx="8229600" cy="1143000"/>
          </a:xfrm>
        </p:spPr>
        <p:txBody>
          <a:bodyPr>
            <a:normAutofit fontScale="90000"/>
          </a:bodyPr>
          <a:lstStyle/>
          <a:p>
            <a:r>
              <a:rPr lang="tr-TR" b="1" dirty="0" smtClean="0">
                <a:latin typeface="Comic Sans MS" pitchFamily="66" charset="0"/>
              </a:rPr>
              <a:t>ANNE BABA TUTUMLARI NEDİR?</a:t>
            </a:r>
            <a:endParaRPr lang="tr-TR" b="1" dirty="0">
              <a:latin typeface="Comic Sans MS" pitchFamily="66" charset="0"/>
            </a:endParaRPr>
          </a:p>
        </p:txBody>
      </p:sp>
      <p:pic>
        <p:nvPicPr>
          <p:cNvPr id="1026" name="Picture 2" descr="C:\Users\pelin\Desktop\images (6).jpg"/>
          <p:cNvPicPr>
            <a:picLocks noChangeAspect="1" noChangeArrowheads="1"/>
          </p:cNvPicPr>
          <p:nvPr/>
        </p:nvPicPr>
        <p:blipFill>
          <a:blip r:embed="rId2" cstate="print"/>
          <a:srcRect/>
          <a:stretch>
            <a:fillRect/>
          </a:stretch>
        </p:blipFill>
        <p:spPr bwMode="auto">
          <a:xfrm>
            <a:off x="2411760" y="2780928"/>
            <a:ext cx="4608512" cy="250133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179512" y="188640"/>
          <a:ext cx="8784976" cy="5937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1143000"/>
          </a:xfrm>
        </p:spPr>
        <p:txBody>
          <a:bodyPr>
            <a:normAutofit fontScale="90000"/>
          </a:bodyPr>
          <a:lstStyle/>
          <a:p>
            <a:r>
              <a:rPr lang="tr-TR" b="1" dirty="0" smtClean="0">
                <a:solidFill>
                  <a:schemeClr val="accent2">
                    <a:lumMod val="75000"/>
                  </a:schemeClr>
                </a:solidFill>
                <a:latin typeface="Comic Sans MS" pitchFamily="66" charset="0"/>
              </a:rPr>
              <a:t>1)BASKICI (OTORİTER) ANNE BABA TUTUMU</a:t>
            </a:r>
            <a:endParaRPr lang="tr-TR"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a:xfrm>
            <a:off x="467544" y="1844825"/>
            <a:ext cx="8229600" cy="3744416"/>
          </a:xfrm>
        </p:spPr>
        <p:txBody>
          <a:bodyPr/>
          <a:lstStyle/>
          <a:p>
            <a:pPr marL="341313" indent="-341313">
              <a:lnSpc>
                <a:spcPct val="90000"/>
              </a:lnSpc>
              <a:spcBef>
                <a:spcPts val="7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Bu tip aileler çocuklarına emredici davranırlar</a:t>
            </a:r>
          </a:p>
          <a:p>
            <a:pPr marL="341313" indent="-341313">
              <a:lnSpc>
                <a:spcPct val="90000"/>
              </a:lnSpc>
              <a:spcBef>
                <a:spcPts val="7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Suçlayan cezalandıran anne babalardır</a:t>
            </a:r>
          </a:p>
          <a:p>
            <a:pPr marL="341313" indent="-341313">
              <a:lnSpc>
                <a:spcPct val="90000"/>
              </a:lnSpc>
              <a:spcBef>
                <a:spcPts val="7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Kurallar zinciri vardır </a:t>
            </a:r>
          </a:p>
          <a:p>
            <a:pPr marL="341313" indent="-341313">
              <a:lnSpc>
                <a:spcPct val="90000"/>
              </a:lnSpc>
              <a:spcBef>
                <a:spcPts val="7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Çocuklar ayrı bir birey değildir</a:t>
            </a:r>
          </a:p>
          <a:p>
            <a:pPr marL="341313" indent="-341313">
              <a:lnSpc>
                <a:spcPct val="90000"/>
              </a:lnSpc>
              <a:spcBef>
                <a:spcPts val="7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Kurallara uyulmadığında orantısız cezalar verilir.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4474840" cy="5649491"/>
          </a:xfrm>
        </p:spPr>
        <p:txBody>
          <a:bodyPr/>
          <a:lstStyle/>
          <a:p>
            <a:pPr marL="341313" indent="-341313" algn="ctr">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latin typeface="Comic Sans MS" pitchFamily="66" charset="0"/>
              </a:rPr>
              <a:t>Bu tutumda çocuk nasıl davranır?</a:t>
            </a:r>
          </a:p>
          <a:p>
            <a:pPr marL="341313" indent="-341313">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 * çekingen, başkalarının etkisinde kalabilen</a:t>
            </a:r>
          </a:p>
          <a:p>
            <a:pPr marL="341313" indent="-341313">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 * aşırı hassas yapı olabileceği gibi </a:t>
            </a:r>
          </a:p>
          <a:p>
            <a:pPr marL="341313" indent="-341313">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t> * isyankar, kendine ve başkalarına zarar verebilen, suça yönelik davranışlar görülebilir</a:t>
            </a:r>
          </a:p>
          <a:p>
            <a:pPr marL="341313" indent="-341313">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dirty="0" smtClean="0"/>
          </a:p>
          <a:p>
            <a:endParaRPr lang="tr-TR" dirty="0"/>
          </a:p>
        </p:txBody>
      </p:sp>
      <p:pic>
        <p:nvPicPr>
          <p:cNvPr id="21505" name="Picture 1" descr="C:\Users\pelin\Desktop\images.jpg"/>
          <p:cNvPicPr>
            <a:picLocks noChangeAspect="1" noChangeArrowheads="1"/>
          </p:cNvPicPr>
          <p:nvPr/>
        </p:nvPicPr>
        <p:blipFill>
          <a:blip r:embed="rId2" cstate="print"/>
          <a:srcRect/>
          <a:stretch>
            <a:fillRect/>
          </a:stretch>
        </p:blipFill>
        <p:spPr bwMode="auto">
          <a:xfrm>
            <a:off x="5076056" y="1484784"/>
            <a:ext cx="3789895" cy="288032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b="1" dirty="0" smtClean="0">
                <a:solidFill>
                  <a:schemeClr val="accent2">
                    <a:lumMod val="75000"/>
                  </a:schemeClr>
                </a:solidFill>
                <a:latin typeface="Comic Sans MS" pitchFamily="66" charset="0"/>
              </a:rPr>
              <a:t>2)İLGİSİZ ANNE-BABA TUTUMU</a:t>
            </a:r>
            <a:endParaRPr lang="tr-TR" sz="4000" b="1" dirty="0">
              <a:solidFill>
                <a:schemeClr val="accent2">
                  <a:lumMod val="75000"/>
                </a:schemeClr>
              </a:solidFill>
              <a:latin typeface="Comic Sans MS" pitchFamily="66" charset="0"/>
            </a:endParaRPr>
          </a:p>
        </p:txBody>
      </p:sp>
      <p:sp>
        <p:nvSpPr>
          <p:cNvPr id="3" name="2 İçerik Yer Tutucusu"/>
          <p:cNvSpPr>
            <a:spLocks noGrp="1"/>
          </p:cNvSpPr>
          <p:nvPr>
            <p:ph idx="1"/>
          </p:nvPr>
        </p:nvSpPr>
        <p:spPr/>
        <p:txBody>
          <a:bodyPr>
            <a:normAutofit fontScale="92500" lnSpcReduction="10000"/>
          </a:bodyPr>
          <a:lstStyle/>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Bu tip anne babalar için çocukların varlığı ya da yokluğu belli değildir.</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 ihtiyaçları karşılanmaz, sevgi gösterilmez</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Çocuğun yaptığı olumlu ya da olumsuz davranışlarla ilgilenilmez</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Çocuğa zaman ayrılmaz veya insan olarak saygı gösterilmez.</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Çocuk anne babayı rahatsız etmediği sürece çocukla ilgilenilmez</a:t>
            </a:r>
          </a:p>
          <a:p>
            <a:pPr marL="341313" indent="-341313">
              <a:lnSpc>
                <a:spcPct val="80000"/>
              </a:lnSpc>
              <a:spcBef>
                <a:spcPts val="500"/>
              </a:spcBef>
              <a:buFont typeface="Comic Sans MS" pitchFamily="6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Kişilik yapıları değişkendir. Rahat,sessiz,yumuşak olabildikleri gibi saldırgan da olabilirler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635896" y="332656"/>
            <a:ext cx="5194920" cy="5649491"/>
          </a:xfrm>
        </p:spPr>
        <p:txBody>
          <a:bodyPr/>
          <a:lstStyle/>
          <a:p>
            <a:pPr marL="341313" indent="-341313" algn="ctr">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chemeClr val="accent2">
                    <a:lumMod val="75000"/>
                  </a:schemeClr>
                </a:solidFill>
                <a:latin typeface="Comic Sans MS" pitchFamily="66" charset="0"/>
              </a:rPr>
              <a:t>Bu tavırda çocuk nasıl davranır?</a:t>
            </a:r>
          </a:p>
          <a:p>
            <a:pPr marL="341313" indent="-341313">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ihmal edilmiştir ve yetişkin rolü almada zorlanırlar</a:t>
            </a:r>
          </a:p>
          <a:p>
            <a:pPr marL="341313" indent="-341313">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kendini değersiz hisseder</a:t>
            </a:r>
          </a:p>
          <a:p>
            <a:pPr marL="341313" indent="-341313">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kendisine olan saygısı gelişmez</a:t>
            </a:r>
          </a:p>
          <a:p>
            <a:pPr marL="341313" indent="-341313">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olumlu olumsuz davranışların ayrımını yapamaz</a:t>
            </a:r>
          </a:p>
          <a:p>
            <a:pPr marL="341313" indent="-341313">
              <a:lnSpc>
                <a:spcPct val="80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t> * toplumun kurallarını </a:t>
            </a:r>
            <a:r>
              <a:rPr lang="tr-TR" b="1" dirty="0" err="1" smtClean="0"/>
              <a:t>red</a:t>
            </a:r>
            <a:r>
              <a:rPr lang="tr-TR" b="1" dirty="0" smtClean="0"/>
              <a:t> ederler, ya içe kapanıktırlar ya da saldırgandırlar</a:t>
            </a:r>
          </a:p>
          <a:p>
            <a:endParaRPr lang="tr-TR" dirty="0"/>
          </a:p>
        </p:txBody>
      </p:sp>
      <p:pic>
        <p:nvPicPr>
          <p:cNvPr id="19457" name="Picture 1" descr="C:\Users\pelin\Desktop\72400516_2326463074286066_2280391039274772226_n.jpg"/>
          <p:cNvPicPr>
            <a:picLocks noChangeAspect="1" noChangeArrowheads="1"/>
          </p:cNvPicPr>
          <p:nvPr/>
        </p:nvPicPr>
        <p:blipFill>
          <a:blip r:embed="rId2" cstate="print"/>
          <a:srcRect/>
          <a:stretch>
            <a:fillRect/>
          </a:stretch>
        </p:blipFill>
        <p:spPr bwMode="auto">
          <a:xfrm>
            <a:off x="323528" y="1340768"/>
            <a:ext cx="3264024" cy="345638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959</Words>
  <Application>Microsoft Office PowerPoint</Application>
  <PresentationFormat>Ekran Gösterisi (4:3)</PresentationFormat>
  <Paragraphs>133</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ÖĞRENCİ DAVRANIŞ ŞEKİLLERİ</vt:lpstr>
      <vt:lpstr>Slayt 2</vt:lpstr>
      <vt:lpstr>Slayt 3</vt:lpstr>
      <vt:lpstr>ANNE BABA TUTUMLARI NEDİR?</vt:lpstr>
      <vt:lpstr>Slayt 5</vt:lpstr>
      <vt:lpstr>1)BASKICI (OTORİTER) ANNE BABA TUTUMU</vt:lpstr>
      <vt:lpstr>Slayt 7</vt:lpstr>
      <vt:lpstr>2)İLGİSİZ ANNE-BABA TUTUMU</vt:lpstr>
      <vt:lpstr>Slayt 9</vt:lpstr>
      <vt:lpstr>3) AŞIRI İZİN VERİCİ ANNE-BABA TUTUMU</vt:lpstr>
      <vt:lpstr>Slayt 11</vt:lpstr>
      <vt:lpstr>4)TUTARSIZ ANNE-BABA TUTUMU</vt:lpstr>
      <vt:lpstr>5)AŞIRI KORUYUCU ANNE-BABA TUTUMU</vt:lpstr>
      <vt:lpstr>Slayt 14</vt:lpstr>
      <vt:lpstr>6) MÜKEMELLİYETÇİ ANNE-BABA TUTUMU</vt:lpstr>
      <vt:lpstr>Slayt 16</vt:lpstr>
      <vt:lpstr>7) DEMOKRATİK ANNE-BABA TUTUMLARI</vt:lpstr>
      <vt:lpstr>Slayt 18</vt:lpstr>
      <vt:lpstr>ŞİDDETİN ÇOCUK ÜZERİNDEKİ ETKİLERİ </vt:lpstr>
      <vt:lpstr>ŞİDDET NEDİR?</vt:lpstr>
      <vt:lpstr>ŞİDDETİN ÇEŞİTLERİ</vt:lpstr>
      <vt:lpstr>ŞİDDETE MARUZ KALAN ÇOCUKLAR NASIL DAVRANIR?</vt:lpstr>
      <vt:lpstr>Slayt 23</vt:lpstr>
      <vt:lpstr>Slayt 24</vt:lpstr>
      <vt:lpstr>Slayt 25</vt:lpstr>
      <vt:lpstr>TEKNOLOJİNİN ÇOCUKLARIN DAVRANIŞLARINA ETKİLERİ</vt:lpstr>
      <vt:lpstr>Slayt 27</vt:lpstr>
      <vt:lpstr>Slayt 28</vt:lpstr>
      <vt:lpstr>Teknoloji bağımlılığının neden olduğu sorunlar</vt:lpstr>
      <vt:lpstr>Slayt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ÖĞRENCİ DAVRANIŞ ŞEKİLLERİ</dc:title>
  <dc:creator>pelin</dc:creator>
  <cp:lastModifiedBy>90531</cp:lastModifiedBy>
  <cp:revision>17</cp:revision>
  <dcterms:created xsi:type="dcterms:W3CDTF">2019-12-08T08:57:50Z</dcterms:created>
  <dcterms:modified xsi:type="dcterms:W3CDTF">2021-11-02T19:04:33Z</dcterms:modified>
</cp:coreProperties>
</file>